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56" r:id="rId4"/>
    <p:sldId id="257" r:id="rId5"/>
    <p:sldId id="282" r:id="rId6"/>
    <p:sldId id="259" r:id="rId7"/>
    <p:sldId id="288" r:id="rId8"/>
    <p:sldId id="291" r:id="rId9"/>
    <p:sldId id="296" r:id="rId10"/>
    <p:sldId id="293" r:id="rId11"/>
    <p:sldId id="294" r:id="rId12"/>
    <p:sldId id="261" r:id="rId13"/>
    <p:sldId id="297" r:id="rId14"/>
    <p:sldId id="262" r:id="rId15"/>
    <p:sldId id="264" r:id="rId16"/>
    <p:sldId id="265" r:id="rId17"/>
    <p:sldId id="266" r:id="rId18"/>
    <p:sldId id="280" r:id="rId19"/>
    <p:sldId id="276" r:id="rId20"/>
    <p:sldId id="279" r:id="rId21"/>
    <p:sldId id="270" r:id="rId22"/>
    <p:sldId id="275" r:id="rId23"/>
    <p:sldId id="287" r:id="rId24"/>
    <p:sldId id="283" r:id="rId25"/>
    <p:sldId id="28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0" autoAdjust="0"/>
  </p:normalViewPr>
  <p:slideViewPr>
    <p:cSldViewPr>
      <p:cViewPr varScale="1">
        <p:scale>
          <a:sx n="100" d="100"/>
          <a:sy n="100" d="100"/>
        </p:scale>
        <p:origin x="2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32BA-6183-4C76-A91B-C85E731B4186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00C6-B4DF-4995-A387-A7FF7E9EF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582E7FC5-4D6B-4D3B-8501-12E88C5CC350}" type="slidenum">
              <a:rPr lang="fr-FR" altLang="fr-FR" sz="1200"/>
              <a:pPr algn="r"/>
              <a:t>5</a:t>
            </a:fld>
            <a:endParaRPr lang="fr-FR" altLang="fr-FR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85DD16-1E96-494E-931F-DC9BF601E8C4}" type="slidenum">
              <a:rPr lang="fr-FR" altLang="fr-FR" sz="1000" smtClean="0"/>
              <a:pPr/>
              <a:t>6</a:t>
            </a:fld>
            <a:endParaRPr lang="fr-FR" altLang="fr-FR" sz="10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9300" cy="34194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9D35B-AE89-4E40-B83F-76946F621214}" type="slidenum">
              <a:rPr lang="en-US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fr-F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698E1E-B639-4E71-BFFC-1508E0304567}" type="slidenum">
              <a:rPr lang="fr-FR" altLang="fr-FR" sz="1000" smtClean="0"/>
              <a:pPr/>
              <a:t>9</a:t>
            </a:fld>
            <a:endParaRPr lang="fr-FR" altLang="fr-FR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9300" cy="34194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3E4BB2-0FD8-4E9B-8119-2D35CB5D511B}" type="slidenum">
              <a:rPr lang="fr-FR" altLang="fr-FR" sz="1000" smtClean="0"/>
              <a:pPr/>
              <a:t>12</a:t>
            </a:fld>
            <a:endParaRPr lang="fr-FR" altLang="fr-FR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9300" cy="34194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582E7FC5-4D6B-4D3B-8501-12E88C5CC350}" type="slidenum">
              <a:rPr lang="fr-FR" altLang="fr-FR" sz="1200"/>
              <a:pPr algn="r"/>
              <a:t>13</a:t>
            </a:fld>
            <a:endParaRPr lang="fr-FR" altLang="fr-FR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0B8A-E7BD-47AD-BF16-287C8A57BD7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0B8A-E7BD-47AD-BF16-287C8A57BD7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582E7FC5-4D6B-4D3B-8501-12E88C5CC350}" type="slidenum">
              <a:rPr lang="fr-FR" altLang="fr-FR" sz="1200"/>
              <a:pPr algn="r"/>
              <a:t>24</a:t>
            </a:fld>
            <a:endParaRPr lang="fr-FR" altLang="fr-FR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21/09/2018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 smtClean="0">
                <a:solidFill>
                  <a:srgbClr val="CC3300"/>
                </a:solidFill>
              </a:rPr>
              <a:t>TP problématique de l’</a:t>
            </a:r>
            <a:r>
              <a:rPr lang="fr-FR" altLang="fr-FR" sz="2800" b="1" dirty="0">
                <a:solidFill>
                  <a:srgbClr val="CC3300"/>
                </a:solidFill>
              </a:rPr>
              <a:t>é</a:t>
            </a:r>
            <a:r>
              <a:rPr lang="fr-FR" altLang="fr-FR" sz="2800" b="1" dirty="0" smtClean="0">
                <a:solidFill>
                  <a:srgbClr val="CC3300"/>
                </a:solidFill>
              </a:rPr>
              <a:t>nergie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sp>
        <p:nvSpPr>
          <p:cNvPr id="2" name="AutoShape 2" descr="Résultat de recherche d'images pour &quot;Logo ENSE3&quot;"/>
          <p:cNvSpPr>
            <a:spLocks noChangeAspect="1" noChangeArrowheads="1"/>
          </p:cNvSpPr>
          <p:nvPr/>
        </p:nvSpPr>
        <p:spPr bwMode="auto">
          <a:xfrm>
            <a:off x="155575" y="-533400"/>
            <a:ext cx="1752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5450"/>
            <a:ext cx="1302593" cy="83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44" y="842114"/>
            <a:ext cx="924187" cy="8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467544" y="995518"/>
            <a:ext cx="4013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altLang="fr-FR" sz="1600" b="1" dirty="0" smtClean="0">
                <a:solidFill>
                  <a:srgbClr val="0000CC"/>
                </a:solidFill>
              </a:rPr>
              <a:t>Intervenant :  Benoit SARRAZIN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709564" y="1362207"/>
            <a:ext cx="374441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 smtClean="0"/>
              <a:t>Ingénieur en Electronique de Puissance ENSE</a:t>
            </a:r>
            <a:r>
              <a:rPr lang="fr-FR" altLang="fr-FR" sz="1000" b="1" baseline="30000" dirty="0" smtClean="0"/>
              <a:t>3</a:t>
            </a:r>
            <a:r>
              <a:rPr lang="fr-FR" altLang="fr-FR" sz="1000" b="1" dirty="0" smtClean="0"/>
              <a:t>/G2Elab</a:t>
            </a:r>
            <a:endParaRPr lang="fr-FR" altLang="fr-FR" sz="1000" b="1" dirty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5496" y="2291388"/>
            <a:ext cx="8775774" cy="4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altLang="fr-FR" sz="1600" b="1" dirty="0" smtClean="0">
                <a:solidFill>
                  <a:srgbClr val="0000CC"/>
                </a:solidFill>
              </a:rPr>
              <a:t>TP Pile à </a:t>
            </a:r>
            <a:r>
              <a:rPr lang="fr-FR" altLang="fr-FR" sz="1600" b="1" dirty="0">
                <a:solidFill>
                  <a:srgbClr val="0000CC"/>
                </a:solidFill>
              </a:rPr>
              <a:t>C</a:t>
            </a:r>
            <a:r>
              <a:rPr lang="fr-FR" altLang="fr-FR" sz="1600" b="1" dirty="0" smtClean="0">
                <a:solidFill>
                  <a:srgbClr val="0000CC"/>
                </a:solidFill>
              </a:rPr>
              <a:t>ombustible et Cogénération </a:t>
            </a:r>
            <a:r>
              <a:rPr lang="fr-FR" altLang="fr-FR" sz="1600" b="1" dirty="0" smtClean="0">
                <a:solidFill>
                  <a:srgbClr val="0000CC"/>
                </a:solidFill>
              </a:rPr>
              <a:t>:</a:t>
            </a:r>
            <a:endParaRPr lang="fr-FR" altLang="fr-FR" sz="1600" b="1" dirty="0" smtClean="0">
              <a:solidFill>
                <a:srgbClr val="0000CC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998761" y="3158021"/>
            <a:ext cx="87757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altLang="fr-FR" sz="1600" b="1" dirty="0" smtClean="0">
                <a:solidFill>
                  <a:srgbClr val="0000CC"/>
                </a:solidFill>
              </a:rPr>
              <a:t>Lieu :</a:t>
            </a:r>
          </a:p>
          <a:p>
            <a:pPr lvl="1">
              <a:lnSpc>
                <a:spcPct val="150000"/>
              </a:lnSpc>
            </a:pPr>
            <a:r>
              <a:rPr lang="fr-FR" altLang="fr-FR" sz="1600" b="1" dirty="0" smtClean="0"/>
              <a:t>	Bâtiment </a:t>
            </a:r>
            <a:r>
              <a:rPr lang="fr-FR" altLang="fr-FR" sz="1600" b="1" dirty="0" err="1" smtClean="0"/>
              <a:t>GreEn-ER</a:t>
            </a:r>
            <a:endParaRPr lang="fr-FR" altLang="fr-FR" sz="1600" b="1" dirty="0" smtClean="0"/>
          </a:p>
          <a:p>
            <a:pPr lvl="1">
              <a:lnSpc>
                <a:spcPct val="150000"/>
              </a:lnSpc>
            </a:pPr>
            <a:r>
              <a:rPr lang="fr-FR" altLang="fr-FR" sz="1600" b="1" dirty="0"/>
              <a:t>	</a:t>
            </a:r>
            <a:r>
              <a:rPr lang="fr-FR" altLang="fr-FR" sz="1600" b="1" dirty="0" smtClean="0"/>
              <a:t>4eme étage salle 4-C-005</a:t>
            </a:r>
          </a:p>
          <a:p>
            <a:pPr lvl="1">
              <a:lnSpc>
                <a:spcPct val="150000"/>
              </a:lnSpc>
            </a:pPr>
            <a:r>
              <a:rPr lang="fr-FR" altLang="fr-FR" sz="1600" b="1" dirty="0" smtClean="0"/>
              <a:t>	21 Avenue des Martyrs</a:t>
            </a:r>
          </a:p>
          <a:p>
            <a:pPr lvl="1">
              <a:lnSpc>
                <a:spcPct val="150000"/>
              </a:lnSpc>
            </a:pPr>
            <a:r>
              <a:rPr lang="fr-FR" altLang="fr-FR" sz="1600" b="1" dirty="0" smtClean="0"/>
              <a:t>	38031 GRENOBLE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52624"/>
            <a:ext cx="2171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7"/>
          <p:cNvSpPr txBox="1">
            <a:spLocks noChangeArrowheads="1"/>
          </p:cNvSpPr>
          <p:nvPr/>
        </p:nvSpPr>
        <p:spPr bwMode="auto">
          <a:xfrm>
            <a:off x="1403350" y="5193878"/>
            <a:ext cx="7232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Garamond" pitchFamily="18" charset="0"/>
              </a:rPr>
              <a:t>L’interface d’électronique de puissance ainsi que la source auxiliaire dépendent fortement des caractéristiques de la pile et de la charge</a:t>
            </a:r>
          </a:p>
        </p:txBody>
      </p:sp>
      <p:grpSp>
        <p:nvGrpSpPr>
          <p:cNvPr id="30724" name="Group 57"/>
          <p:cNvGrpSpPr>
            <a:grpSpLocks/>
          </p:cNvGrpSpPr>
          <p:nvPr/>
        </p:nvGrpSpPr>
        <p:grpSpPr bwMode="auto">
          <a:xfrm>
            <a:off x="141288" y="822325"/>
            <a:ext cx="8891587" cy="4283075"/>
            <a:chOff x="-106" y="618"/>
            <a:chExt cx="5912" cy="2881"/>
          </a:xfrm>
        </p:grpSpPr>
        <p:sp>
          <p:nvSpPr>
            <p:cNvPr id="30726" name="AutoShape 8"/>
            <p:cNvSpPr>
              <a:spLocks noChangeArrowheads="1"/>
            </p:cNvSpPr>
            <p:nvPr/>
          </p:nvSpPr>
          <p:spPr bwMode="auto">
            <a:xfrm>
              <a:off x="1020" y="1025"/>
              <a:ext cx="771" cy="408"/>
            </a:xfrm>
            <a:prstGeom prst="rightArrow">
              <a:avLst>
                <a:gd name="adj1" fmla="val 50000"/>
                <a:gd name="adj2" fmla="val 47243"/>
              </a:avLst>
            </a:prstGeom>
            <a:gradFill rotWithShape="1">
              <a:gsLst>
                <a:gs pos="0">
                  <a:srgbClr val="CC33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hlink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727" name="AutoShape 9"/>
            <p:cNvSpPr>
              <a:spLocks noChangeArrowheads="1"/>
            </p:cNvSpPr>
            <p:nvPr/>
          </p:nvSpPr>
          <p:spPr bwMode="auto">
            <a:xfrm>
              <a:off x="2381" y="1615"/>
              <a:ext cx="408" cy="680"/>
            </a:xfrm>
            <a:prstGeom prst="upDownArrow">
              <a:avLst>
                <a:gd name="adj1" fmla="val 50000"/>
                <a:gd name="adj2" fmla="val 33333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hlink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0728" name="Group 10"/>
            <p:cNvGrpSpPr>
              <a:grpSpLocks/>
            </p:cNvGrpSpPr>
            <p:nvPr/>
          </p:nvGrpSpPr>
          <p:grpSpPr bwMode="auto">
            <a:xfrm>
              <a:off x="4195" y="844"/>
              <a:ext cx="1044" cy="771"/>
              <a:chOff x="4195" y="844"/>
              <a:chExt cx="1044" cy="771"/>
            </a:xfrm>
          </p:grpSpPr>
          <p:sp>
            <p:nvSpPr>
              <p:cNvPr id="30771" name="AutoShape 11"/>
              <p:cNvSpPr>
                <a:spLocks noChangeArrowheads="1"/>
              </p:cNvSpPr>
              <p:nvPr/>
            </p:nvSpPr>
            <p:spPr bwMode="auto">
              <a:xfrm>
                <a:off x="4195" y="844"/>
                <a:ext cx="1044" cy="771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772" name="Text Box 12"/>
              <p:cNvSpPr txBox="1">
                <a:spLocks noChangeArrowheads="1"/>
              </p:cNvSpPr>
              <p:nvPr/>
            </p:nvSpPr>
            <p:spPr bwMode="auto">
              <a:xfrm>
                <a:off x="4286" y="1112"/>
                <a:ext cx="86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Charge</a:t>
                </a:r>
              </a:p>
            </p:txBody>
          </p:sp>
        </p:grpSp>
        <p:sp>
          <p:nvSpPr>
            <p:cNvPr id="30729" name="AutoShape 13"/>
            <p:cNvSpPr>
              <a:spLocks noChangeArrowheads="1"/>
            </p:cNvSpPr>
            <p:nvPr/>
          </p:nvSpPr>
          <p:spPr bwMode="auto">
            <a:xfrm>
              <a:off x="3379" y="1025"/>
              <a:ext cx="771" cy="408"/>
            </a:xfrm>
            <a:prstGeom prst="leftRightArrow">
              <a:avLst>
                <a:gd name="adj1" fmla="val 50000"/>
                <a:gd name="adj2" fmla="val 37794"/>
              </a:avLst>
            </a:prstGeom>
            <a:gradFill rotWithShape="1">
              <a:gsLst>
                <a:gs pos="0">
                  <a:srgbClr val="CC33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hlink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0730" name="Group 14"/>
            <p:cNvGrpSpPr>
              <a:grpSpLocks/>
            </p:cNvGrpSpPr>
            <p:nvPr/>
          </p:nvGrpSpPr>
          <p:grpSpPr bwMode="auto">
            <a:xfrm>
              <a:off x="-106" y="2205"/>
              <a:ext cx="1865" cy="1294"/>
              <a:chOff x="-106" y="2205"/>
              <a:chExt cx="1865" cy="1294"/>
            </a:xfrm>
          </p:grpSpPr>
          <p:pic>
            <p:nvPicPr>
              <p:cNvPr id="30769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76" y="2205"/>
                <a:ext cx="726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70" name="Text Box 16"/>
              <p:cNvSpPr txBox="1">
                <a:spLocks noChangeArrowheads="1"/>
              </p:cNvSpPr>
              <p:nvPr/>
            </p:nvSpPr>
            <p:spPr bwMode="auto">
              <a:xfrm>
                <a:off x="-106" y="3068"/>
                <a:ext cx="1865" cy="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tx1"/>
                    </a:solidFill>
                    <a:latin typeface="Garamond" pitchFamily="18" charset="0"/>
                  </a:rPr>
                  <a:t>Source auxiliaire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tx1"/>
                    </a:solidFill>
                    <a:latin typeface="Garamond" pitchFamily="18" charset="0"/>
                  </a:rPr>
                  <a:t>(Batterie, Supercondensateur)</a:t>
                </a:r>
              </a:p>
            </p:txBody>
          </p:sp>
        </p:grpSp>
        <p:sp>
          <p:nvSpPr>
            <p:cNvPr id="30731" name="Line 18"/>
            <p:cNvSpPr>
              <a:spLocks noChangeShapeType="1"/>
            </p:cNvSpPr>
            <p:nvPr/>
          </p:nvSpPr>
          <p:spPr bwMode="auto">
            <a:xfrm flipV="1">
              <a:off x="1926" y="844"/>
              <a:ext cx="1319" cy="59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732" name="Group 19"/>
            <p:cNvGrpSpPr>
              <a:grpSpLocks/>
            </p:cNvGrpSpPr>
            <p:nvPr/>
          </p:nvGrpSpPr>
          <p:grpSpPr bwMode="auto">
            <a:xfrm>
              <a:off x="1837" y="799"/>
              <a:ext cx="1500" cy="799"/>
              <a:chOff x="1882" y="799"/>
              <a:chExt cx="1500" cy="799"/>
            </a:xfrm>
          </p:grpSpPr>
          <p:sp>
            <p:nvSpPr>
              <p:cNvPr id="30765" name="AutoShape 20"/>
              <p:cNvSpPr>
                <a:spLocks noChangeArrowheads="1"/>
              </p:cNvSpPr>
              <p:nvPr/>
            </p:nvSpPr>
            <p:spPr bwMode="auto">
              <a:xfrm>
                <a:off x="1882" y="799"/>
                <a:ext cx="1500" cy="75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766" name="Text Box 21"/>
              <p:cNvSpPr txBox="1">
                <a:spLocks noChangeArrowheads="1"/>
              </p:cNvSpPr>
              <p:nvPr/>
            </p:nvSpPr>
            <p:spPr bwMode="auto">
              <a:xfrm>
                <a:off x="1972" y="863"/>
                <a:ext cx="409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DC</a:t>
                </a:r>
              </a:p>
            </p:txBody>
          </p:sp>
          <p:sp>
            <p:nvSpPr>
              <p:cNvPr id="30767" name="Line 22"/>
              <p:cNvSpPr>
                <a:spLocks noChangeShapeType="1"/>
              </p:cNvSpPr>
              <p:nvPr/>
            </p:nvSpPr>
            <p:spPr bwMode="auto">
              <a:xfrm flipV="1">
                <a:off x="1965" y="889"/>
                <a:ext cx="1325" cy="59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8" name="Text Box 23"/>
              <p:cNvSpPr txBox="1">
                <a:spLocks noChangeArrowheads="1"/>
              </p:cNvSpPr>
              <p:nvPr/>
            </p:nvSpPr>
            <p:spPr bwMode="auto">
              <a:xfrm>
                <a:off x="2834" y="1074"/>
                <a:ext cx="409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DC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AC</a:t>
                </a:r>
              </a:p>
            </p:txBody>
          </p:sp>
        </p:grpSp>
        <p:grpSp>
          <p:nvGrpSpPr>
            <p:cNvPr id="30733" name="Group 24"/>
            <p:cNvGrpSpPr>
              <a:grpSpLocks/>
            </p:cNvGrpSpPr>
            <p:nvPr/>
          </p:nvGrpSpPr>
          <p:grpSpPr bwMode="auto">
            <a:xfrm>
              <a:off x="2064" y="2341"/>
              <a:ext cx="952" cy="589"/>
              <a:chOff x="1837" y="2478"/>
              <a:chExt cx="952" cy="589"/>
            </a:xfrm>
          </p:grpSpPr>
          <p:sp>
            <p:nvSpPr>
              <p:cNvPr id="30760" name="AutoShape 25"/>
              <p:cNvSpPr>
                <a:spLocks noChangeArrowheads="1"/>
              </p:cNvSpPr>
              <p:nvPr/>
            </p:nvSpPr>
            <p:spPr bwMode="auto">
              <a:xfrm>
                <a:off x="1837" y="2478"/>
                <a:ext cx="952" cy="58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761" name="Text Box 26"/>
              <p:cNvSpPr txBox="1">
                <a:spLocks noChangeArrowheads="1"/>
              </p:cNvSpPr>
              <p:nvPr/>
            </p:nvSpPr>
            <p:spPr bwMode="auto">
              <a:xfrm>
                <a:off x="1837" y="2556"/>
                <a:ext cx="40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DC</a:t>
                </a:r>
              </a:p>
            </p:txBody>
          </p:sp>
          <p:sp>
            <p:nvSpPr>
              <p:cNvPr id="30762" name="Line 27"/>
              <p:cNvSpPr>
                <a:spLocks noChangeShapeType="1"/>
              </p:cNvSpPr>
              <p:nvPr/>
            </p:nvSpPr>
            <p:spPr bwMode="auto">
              <a:xfrm flipV="1">
                <a:off x="1882" y="2568"/>
                <a:ext cx="862" cy="4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3" name="Text Box 28"/>
              <p:cNvSpPr txBox="1">
                <a:spLocks noChangeArrowheads="1"/>
              </p:cNvSpPr>
              <p:nvPr/>
            </p:nvSpPr>
            <p:spPr bwMode="auto">
              <a:xfrm>
                <a:off x="2336" y="2788"/>
                <a:ext cx="408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bg2"/>
                    </a:solidFill>
                    <a:latin typeface="Arial Black" pitchFamily="34" charset="0"/>
                  </a:rPr>
                  <a:t>DC</a:t>
                </a:r>
              </a:p>
            </p:txBody>
          </p:sp>
          <p:sp>
            <p:nvSpPr>
              <p:cNvPr id="30764" name="Line 29"/>
              <p:cNvSpPr>
                <a:spLocks noChangeShapeType="1"/>
              </p:cNvSpPr>
              <p:nvPr/>
            </p:nvSpPr>
            <p:spPr bwMode="auto">
              <a:xfrm flipV="1">
                <a:off x="1858" y="2534"/>
                <a:ext cx="862" cy="4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34" name="AutoShape 30"/>
            <p:cNvSpPr>
              <a:spLocks noChangeArrowheads="1"/>
            </p:cNvSpPr>
            <p:nvPr/>
          </p:nvSpPr>
          <p:spPr bwMode="auto">
            <a:xfrm>
              <a:off x="1247" y="2432"/>
              <a:ext cx="771" cy="408"/>
            </a:xfrm>
            <a:prstGeom prst="leftRightArrow">
              <a:avLst>
                <a:gd name="adj1" fmla="val 50000"/>
                <a:gd name="adj2" fmla="val 37794"/>
              </a:avLst>
            </a:prstGeom>
            <a:gradFill rotWithShape="1">
              <a:gsLst>
                <a:gs pos="0">
                  <a:srgbClr val="CC33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hlink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0735" name="Group 31"/>
            <p:cNvGrpSpPr>
              <a:grpSpLocks/>
            </p:cNvGrpSpPr>
            <p:nvPr/>
          </p:nvGrpSpPr>
          <p:grpSpPr bwMode="auto">
            <a:xfrm>
              <a:off x="1519" y="618"/>
              <a:ext cx="4287" cy="2585"/>
              <a:chOff x="1519" y="618"/>
              <a:chExt cx="4287" cy="2585"/>
            </a:xfrm>
          </p:grpSpPr>
          <p:sp>
            <p:nvSpPr>
              <p:cNvPr id="30758" name="Text Box 32"/>
              <p:cNvSpPr txBox="1">
                <a:spLocks noChangeArrowheads="1"/>
              </p:cNvSpPr>
              <p:nvPr/>
            </p:nvSpPr>
            <p:spPr bwMode="auto">
              <a:xfrm>
                <a:off x="4034" y="2296"/>
                <a:ext cx="1772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tx1"/>
                    </a:solidFill>
                    <a:latin typeface="Garamond" pitchFamily="18" charset="0"/>
                  </a:rPr>
                  <a:t>Interface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tx1"/>
                    </a:solidFill>
                    <a:latin typeface="Garamond" pitchFamily="18" charset="0"/>
                  </a:rPr>
                  <a:t>d’électronique de puissance </a:t>
                </a:r>
              </a:p>
            </p:txBody>
          </p:sp>
          <p:sp>
            <p:nvSpPr>
              <p:cNvPr id="30759" name="AutoShape 33"/>
              <p:cNvSpPr>
                <a:spLocks noChangeArrowheads="1"/>
              </p:cNvSpPr>
              <p:nvPr/>
            </p:nvSpPr>
            <p:spPr bwMode="auto">
              <a:xfrm>
                <a:off x="1519" y="618"/>
                <a:ext cx="2132" cy="2585"/>
              </a:xfrm>
              <a:prstGeom prst="wedgeRoundRectCallout">
                <a:avLst>
                  <a:gd name="adj1" fmla="val 69606"/>
                  <a:gd name="adj2" fmla="val 25435"/>
                  <a:gd name="adj3" fmla="val 16667"/>
                </a:avLst>
              </a:prstGeom>
              <a:noFill/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30736" name="Group 34"/>
            <p:cNvGrpSpPr>
              <a:grpSpLocks/>
            </p:cNvGrpSpPr>
            <p:nvPr/>
          </p:nvGrpSpPr>
          <p:grpSpPr bwMode="auto">
            <a:xfrm>
              <a:off x="158" y="664"/>
              <a:ext cx="1199" cy="1331"/>
              <a:chOff x="158" y="664"/>
              <a:chExt cx="1199" cy="1331"/>
            </a:xfrm>
          </p:grpSpPr>
          <p:grpSp>
            <p:nvGrpSpPr>
              <p:cNvPr id="30737" name="Group 35"/>
              <p:cNvGrpSpPr>
                <a:grpSpLocks/>
              </p:cNvGrpSpPr>
              <p:nvPr/>
            </p:nvGrpSpPr>
            <p:grpSpPr bwMode="auto">
              <a:xfrm>
                <a:off x="431" y="664"/>
                <a:ext cx="544" cy="1088"/>
                <a:chOff x="3560" y="1389"/>
                <a:chExt cx="409" cy="997"/>
              </a:xfrm>
            </p:grpSpPr>
            <p:sp>
              <p:nvSpPr>
                <p:cNvPr id="30739" name="AutoShape 36"/>
                <p:cNvSpPr>
                  <a:spLocks noChangeArrowheads="1"/>
                </p:cNvSpPr>
                <p:nvPr/>
              </p:nvSpPr>
              <p:spPr bwMode="auto">
                <a:xfrm>
                  <a:off x="3560" y="1389"/>
                  <a:ext cx="409" cy="99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19050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Palatino Linotype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hlink"/>
                      </a:solidFill>
                      <a:latin typeface="Palatino Linotype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30740" name="Line 37"/>
                <p:cNvSpPr>
                  <a:spLocks noChangeShapeType="1"/>
                </p:cNvSpPr>
                <p:nvPr/>
              </p:nvSpPr>
              <p:spPr bwMode="auto">
                <a:xfrm>
                  <a:off x="3758" y="1481"/>
                  <a:ext cx="0" cy="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1" name="Line 38"/>
                <p:cNvSpPr>
                  <a:spLocks noChangeShapeType="1"/>
                </p:cNvSpPr>
                <p:nvPr/>
              </p:nvSpPr>
              <p:spPr bwMode="auto">
                <a:xfrm>
                  <a:off x="3683" y="1561"/>
                  <a:ext cx="1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2" name="Line 39"/>
                <p:cNvSpPr>
                  <a:spLocks noChangeShapeType="1"/>
                </p:cNvSpPr>
                <p:nvPr/>
              </p:nvSpPr>
              <p:spPr bwMode="auto">
                <a:xfrm>
                  <a:off x="3720" y="1578"/>
                  <a:ext cx="7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3" name="Line 40"/>
                <p:cNvSpPr>
                  <a:spLocks noChangeShapeType="1"/>
                </p:cNvSpPr>
                <p:nvPr/>
              </p:nvSpPr>
              <p:spPr bwMode="auto">
                <a:xfrm>
                  <a:off x="3758" y="1578"/>
                  <a:ext cx="0" cy="12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4" name="Line 41"/>
                <p:cNvSpPr>
                  <a:spLocks noChangeShapeType="1"/>
                </p:cNvSpPr>
                <p:nvPr/>
              </p:nvSpPr>
              <p:spPr bwMode="auto">
                <a:xfrm>
                  <a:off x="3758" y="1636"/>
                  <a:ext cx="0" cy="12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5" name="Line 42"/>
                <p:cNvSpPr>
                  <a:spLocks noChangeShapeType="1"/>
                </p:cNvSpPr>
                <p:nvPr/>
              </p:nvSpPr>
              <p:spPr bwMode="auto">
                <a:xfrm>
                  <a:off x="3683" y="1759"/>
                  <a:ext cx="1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6" name="Line 43"/>
                <p:cNvSpPr>
                  <a:spLocks noChangeShapeType="1"/>
                </p:cNvSpPr>
                <p:nvPr/>
              </p:nvSpPr>
              <p:spPr bwMode="auto">
                <a:xfrm>
                  <a:off x="3727" y="1782"/>
                  <a:ext cx="7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47" name="Line 44"/>
                <p:cNvSpPr>
                  <a:spLocks noChangeShapeType="1"/>
                </p:cNvSpPr>
                <p:nvPr/>
              </p:nvSpPr>
              <p:spPr bwMode="auto">
                <a:xfrm>
                  <a:off x="3758" y="1775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0748" name="Group 45"/>
                <p:cNvGrpSpPr>
                  <a:grpSpLocks/>
                </p:cNvGrpSpPr>
                <p:nvPr/>
              </p:nvGrpSpPr>
              <p:grpSpPr bwMode="auto">
                <a:xfrm>
                  <a:off x="3683" y="1834"/>
                  <a:ext cx="150" cy="263"/>
                  <a:chOff x="4464" y="2496"/>
                  <a:chExt cx="1056" cy="720"/>
                </a:xfrm>
              </p:grpSpPr>
              <p:sp>
                <p:nvSpPr>
                  <p:cNvPr id="307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496"/>
                    <a:ext cx="0" cy="3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105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728" y="2880"/>
                    <a:ext cx="52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880"/>
                    <a:ext cx="0" cy="3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749" name="Group 50"/>
                <p:cNvGrpSpPr>
                  <a:grpSpLocks/>
                </p:cNvGrpSpPr>
                <p:nvPr/>
              </p:nvGrpSpPr>
              <p:grpSpPr bwMode="auto">
                <a:xfrm>
                  <a:off x="3683" y="2032"/>
                  <a:ext cx="150" cy="264"/>
                  <a:chOff x="4464" y="2496"/>
                  <a:chExt cx="1056" cy="720"/>
                </a:xfrm>
              </p:grpSpPr>
              <p:sp>
                <p:nvSpPr>
                  <p:cNvPr id="3075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496"/>
                    <a:ext cx="0" cy="3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105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728" y="2880"/>
                    <a:ext cx="52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75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880"/>
                    <a:ext cx="0" cy="3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0738" name="Text Box 55"/>
              <p:cNvSpPr txBox="1">
                <a:spLocks noChangeArrowheads="1"/>
              </p:cNvSpPr>
              <p:nvPr/>
            </p:nvSpPr>
            <p:spPr bwMode="auto">
              <a:xfrm>
                <a:off x="158" y="1748"/>
                <a:ext cx="1199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hlink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chemeClr val="tx1"/>
                    </a:solidFill>
                    <a:latin typeface="Garamond" pitchFamily="18" charset="0"/>
                  </a:rPr>
                  <a:t>Pile à combustible</a:t>
                </a:r>
              </a:p>
            </p:txBody>
          </p:sp>
        </p:grpSp>
      </p:grpSp>
      <p:sp>
        <p:nvSpPr>
          <p:cNvPr id="30725" name="Rectangle 56"/>
          <p:cNvSpPr>
            <a:spLocks noGrp="1" noChangeArrowheads="1"/>
          </p:cNvSpPr>
          <p:nvPr>
            <p:ph type="title"/>
          </p:nvPr>
        </p:nvSpPr>
        <p:spPr>
          <a:xfrm>
            <a:off x="215900" y="115888"/>
            <a:ext cx="8229600" cy="45402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rPr>
              <a:t>Piles à Combustible : interfaces</a:t>
            </a:r>
          </a:p>
        </p:txBody>
      </p:sp>
    </p:spTree>
    <p:extLst>
      <p:ext uri="{BB962C8B-B14F-4D97-AF65-F5344CB8AC3E}">
        <p14:creationId xmlns:p14="http://schemas.microsoft.com/office/powerpoint/2010/main" val="40350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089025"/>
            <a:ext cx="5795962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2"/>
          <p:cNvSpPr>
            <a:spLocks noGrp="1" noChangeArrowheads="1"/>
          </p:cNvSpPr>
          <p:nvPr>
            <p:ph type="title"/>
          </p:nvPr>
        </p:nvSpPr>
        <p:spPr>
          <a:xfrm>
            <a:off x="215900" y="115888"/>
            <a:ext cx="8229600" cy="45402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rPr>
              <a:t>Piles à Combustible : régime transitoire</a:t>
            </a:r>
          </a:p>
        </p:txBody>
      </p:sp>
    </p:spTree>
    <p:extLst>
      <p:ext uri="{BB962C8B-B14F-4D97-AF65-F5344CB8AC3E}">
        <p14:creationId xmlns:p14="http://schemas.microsoft.com/office/powerpoint/2010/main" val="3981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DDF130-5ED7-45EE-A91F-DC80521F3A76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339975" y="2636838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833563" y="260350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800" b="1" dirty="0">
                <a:solidFill>
                  <a:srgbClr val="CC3300"/>
                </a:solidFill>
              </a:rPr>
              <a:t>Pile à Combustible : Applications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3779838" y="3716338"/>
            <a:ext cx="39608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fr-FR" altLang="fr-FR" b="1" u="sng" dirty="0" err="1">
                <a:solidFill>
                  <a:srgbClr val="000066"/>
                </a:solidFill>
                <a:latin typeface="Arial" charset="0"/>
              </a:rPr>
              <a:t>Mobixane</a:t>
            </a:r>
            <a:r>
              <a:rPr lang="fr-FR" altLang="fr-FR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u="sng" dirty="0" err="1">
                <a:solidFill>
                  <a:srgbClr val="000066"/>
                </a:solidFill>
                <a:latin typeface="Arial" charset="0"/>
              </a:rPr>
              <a:t>Specifications</a:t>
            </a:r>
            <a:endParaRPr lang="fr-FR" altLang="fr-FR" b="1" u="sng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- 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Nominal power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2,5 kW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 Peak power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5 kW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dirty="0" err="1">
                <a:solidFill>
                  <a:srgbClr val="000066"/>
                </a:solidFill>
                <a:latin typeface="Arial" charset="0"/>
              </a:rPr>
              <a:t>Weight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75 kg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Noise 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: 50 </a:t>
            </a:r>
            <a:r>
              <a:rPr lang="fr-FR" altLang="fr-FR" dirty="0" err="1">
                <a:solidFill>
                  <a:srgbClr val="000066"/>
                </a:solidFill>
                <a:latin typeface="Arial" charset="0"/>
              </a:rPr>
              <a:t>dBA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@ 1 </a:t>
            </a:r>
            <a:r>
              <a:rPr lang="fr-FR" altLang="fr-FR" dirty="0" err="1">
                <a:solidFill>
                  <a:srgbClr val="000066"/>
                </a:solidFill>
                <a:latin typeface="Arial" charset="0"/>
              </a:rPr>
              <a:t>meter</a:t>
            </a:r>
            <a:endParaRPr lang="fr-FR" altLang="fr-FR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Dimensions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l:55 cm x L:50 cm x H:72 cm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Voltage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120 VAC  /  230 VAC /  48 VDC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b="1" dirty="0">
                <a:solidFill>
                  <a:srgbClr val="000066"/>
                </a:solidFill>
                <a:latin typeface="Arial" charset="0"/>
              </a:rPr>
              <a:t>Operating </a:t>
            </a:r>
            <a:r>
              <a:rPr lang="fr-FR" altLang="fr-FR" b="1" dirty="0" err="1">
                <a:solidFill>
                  <a:srgbClr val="000066"/>
                </a:solidFill>
                <a:latin typeface="Arial" charset="0"/>
              </a:rPr>
              <a:t>temperature</a:t>
            </a:r>
            <a:r>
              <a:rPr lang="fr-FR" altLang="fr-FR" dirty="0">
                <a:solidFill>
                  <a:srgbClr val="000066"/>
                </a:solidFill>
                <a:latin typeface="Arial" charset="0"/>
              </a:rPr>
              <a:t> : -20°C to + 45°C</a:t>
            </a: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684213" y="1052513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/>
              <a:t>BOUYGUES Telecom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468313" y="2205038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/>
              <a:t>Groupe électrogène </a:t>
            </a:r>
          </a:p>
        </p:txBody>
      </p:sp>
    </p:spTree>
    <p:extLst>
      <p:ext uri="{BB962C8B-B14F-4D97-AF65-F5344CB8AC3E}">
        <p14:creationId xmlns:p14="http://schemas.microsoft.com/office/powerpoint/2010/main" val="3309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643446" cy="5184775"/>
          </a:xfrm>
        </p:spPr>
        <p:txBody>
          <a:bodyPr>
            <a:normAutofit lnSpcReduction="10000"/>
          </a:bodyPr>
          <a:lstStyle/>
          <a:p>
            <a:pPr marL="419100" indent="-419100" eaLnBrk="1" hangingPunct="1">
              <a:lnSpc>
                <a:spcPct val="90000"/>
              </a:lnSpc>
            </a:pPr>
            <a:r>
              <a:rPr lang="fr-FR" altLang="fr-FR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Plan</a:t>
            </a: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endParaRPr lang="fr-FR" altLang="fr-FR" sz="1800" dirty="0"/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1	</a:t>
            </a:r>
            <a:r>
              <a:rPr lang="fr-FR" altLang="fr-FR" sz="1800" b="1" dirty="0">
                <a:latin typeface="Arial" charset="0"/>
              </a:rPr>
              <a:t>Introduction générale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dirty="0"/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b="1" dirty="0"/>
              <a:t>	2	</a:t>
            </a:r>
            <a:r>
              <a:rPr lang="fr-FR" altLang="fr-FR" sz="1800" b="1" dirty="0">
                <a:latin typeface="Arial" charset="0"/>
              </a:rPr>
              <a:t>Pile à Combustible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Principe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 Interfaces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Applications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</a:t>
            </a: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b="1" dirty="0"/>
              <a:t>	3	</a:t>
            </a:r>
            <a:r>
              <a:rPr lang="fr-FR" altLang="fr-FR" sz="1800" b="1" dirty="0">
                <a:latin typeface="Arial" charset="0"/>
              </a:rPr>
              <a:t>Micro cogénération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Le moteur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La turbine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dirty="0" smtClean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Tableau récapitulatif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dirty="0"/>
              <a:t>	4	</a:t>
            </a:r>
            <a:r>
              <a:rPr lang="fr-FR" altLang="fr-FR" sz="1800" b="1" dirty="0">
                <a:latin typeface="Arial" charset="0"/>
              </a:rPr>
              <a:t>Travaux Dirigés Micro </a:t>
            </a:r>
            <a:r>
              <a:rPr lang="fr-FR" altLang="fr-FR" sz="1800" b="1" dirty="0" smtClean="0">
                <a:latin typeface="Arial" charset="0"/>
              </a:rPr>
              <a:t>cogénération</a:t>
            </a:r>
            <a:endParaRPr lang="fr-FR" altLang="fr-FR" sz="1800" b="1" dirty="0">
              <a:latin typeface="Arial" charset="0"/>
            </a:endParaRP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r>
              <a:rPr lang="fr-FR" altLang="fr-FR" sz="800" dirty="0"/>
              <a:t>		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L’énergie décentralisé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392943"/>
            <a:ext cx="6711982" cy="4124289"/>
          </a:xfrm>
          <a:prstGeom prst="rect">
            <a:avLst/>
          </a:prstGeom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-5308" y="908720"/>
            <a:ext cx="8305800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fr-FR" altLang="fr-FR" b="1" dirty="0" smtClean="0"/>
              <a:t>Production simultanée </a:t>
            </a:r>
            <a:r>
              <a:rPr lang="fr-FR" altLang="fr-FR" b="1" dirty="0"/>
              <a:t>de deux formes </a:t>
            </a:r>
            <a:r>
              <a:rPr lang="fr-FR" altLang="fr-FR" b="1" dirty="0" smtClean="0"/>
              <a:t>d’énergies</a:t>
            </a:r>
            <a:endParaRPr lang="fr-FR" altLang="fr-FR" b="1" dirty="0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076056" y="5336341"/>
            <a:ext cx="39238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b="1" i="1" dirty="0"/>
              <a:t>2 énergies différentes</a:t>
            </a:r>
            <a:endParaRPr lang="fr-FR" altLang="fr-FR" b="1" dirty="0"/>
          </a:p>
          <a:p>
            <a:pPr lvl="2">
              <a:lnSpc>
                <a:spcPct val="150000"/>
              </a:lnSpc>
            </a:pPr>
            <a:r>
              <a:rPr lang="fr-FR" altLang="fr-FR" b="1" dirty="0">
                <a:solidFill>
                  <a:srgbClr val="777777"/>
                </a:solidFill>
                <a:sym typeface="Wingdings" panose="05000000000000000000" pitchFamily="2" charset="2"/>
              </a:rPr>
              <a:t> </a:t>
            </a:r>
            <a:r>
              <a:rPr lang="fr-FR" altLang="fr-FR" b="1" dirty="0" smtClean="0">
                <a:solidFill>
                  <a:srgbClr val="777777"/>
                </a:solidFill>
              </a:rPr>
              <a:t>Thermique</a:t>
            </a:r>
            <a:endParaRPr lang="fr-FR" altLang="fr-FR" b="1" dirty="0">
              <a:solidFill>
                <a:srgbClr val="777777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altLang="fr-FR" b="1" dirty="0">
                <a:solidFill>
                  <a:srgbClr val="777777"/>
                </a:solidFill>
                <a:sym typeface="Wingdings" panose="05000000000000000000" pitchFamily="2" charset="2"/>
              </a:rPr>
              <a:t> </a:t>
            </a:r>
            <a:r>
              <a:rPr lang="fr-FR" altLang="fr-FR" b="1" dirty="0">
                <a:solidFill>
                  <a:srgbClr val="777777"/>
                </a:solidFill>
              </a:rPr>
              <a:t>Electrique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0" y="5301208"/>
            <a:ext cx="3923828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b="1" i="1" dirty="0"/>
              <a:t>1 combustible</a:t>
            </a:r>
            <a:endParaRPr lang="fr-FR" altLang="fr-FR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547" t="10416" r="38672" b="6250"/>
          <a:stretch>
            <a:fillRect/>
          </a:stretch>
        </p:blipFill>
        <p:spPr bwMode="auto">
          <a:xfrm>
            <a:off x="1835150" y="1340768"/>
            <a:ext cx="5708847" cy="526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7504" y="87910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MOTEUR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6958" y="589379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F3CBB"/>
                </a:solidFill>
              </a:rPr>
              <a:t>2 MW électrique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6248" y="5871950"/>
            <a:ext cx="4597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2.5 MW thermique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== &gt; 1100 logements chauffés</a:t>
            </a:r>
          </a:p>
        </p:txBody>
      </p:sp>
      <p:pic>
        <p:nvPicPr>
          <p:cNvPr id="5" name="Picture 3" descr="PhotoCogéAmien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650" y="1506992"/>
            <a:ext cx="5948164" cy="3619689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>
            <a:cxnSpLocks/>
          </p:cNvCxnSpPr>
          <p:nvPr/>
        </p:nvCxnSpPr>
        <p:spPr>
          <a:xfrm flipH="1" flipV="1">
            <a:off x="2339752" y="3742111"/>
            <a:ext cx="89108" cy="178595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4947749" y="3573016"/>
            <a:ext cx="1624515" cy="195504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29172" y="5389085"/>
            <a:ext cx="1910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F3CBB"/>
                </a:solidFill>
              </a:rPr>
              <a:t>Alternateur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7749" y="5370578"/>
            <a:ext cx="272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Moteur Gaz/Fuel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879103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MOTEUR : Exemple moteur gaz </a:t>
            </a: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fr-FR" b="1" dirty="0" smtClean="0">
                <a:latin typeface="Arial" charset="0"/>
              </a:rPr>
              <a:t>  chauffage urbain</a:t>
            </a:r>
            <a:endParaRPr lang="fr-FR" b="1" dirty="0">
              <a:latin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06" t="31250" r="19922" b="20139"/>
          <a:stretch>
            <a:fillRect/>
          </a:stretch>
        </p:blipFill>
        <p:spPr bwMode="auto">
          <a:xfrm>
            <a:off x="323528" y="1988840"/>
            <a:ext cx="838285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7504" y="879103"/>
            <a:ext cx="617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Turbine : Alimentation directement par un combustible</a:t>
            </a:r>
            <a:endParaRPr lang="fr-FR" b="1" dirty="0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7" y="4149079"/>
            <a:ext cx="3746345" cy="2098609"/>
          </a:xfrm>
          <a:prstGeom prst="rect">
            <a:avLst/>
          </a:prstGeom>
        </p:spPr>
      </p:pic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29582" y="1377643"/>
            <a:ext cx="3289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u="sng" dirty="0"/>
              <a:t>Turbo alternateur CENTRAX CX501-KB7 (5,3MW)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t="10068" b="6831"/>
          <a:stretch/>
        </p:blipFill>
        <p:spPr>
          <a:xfrm>
            <a:off x="5002340" y="2454163"/>
            <a:ext cx="4034156" cy="2623611"/>
          </a:xfrm>
          <a:prstGeom prst="rect">
            <a:avLst/>
          </a:prstGeom>
        </p:spPr>
      </p:pic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508104" y="5118625"/>
            <a:ext cx="31700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 smtClean="0"/>
              <a:t>Installation </a:t>
            </a:r>
            <a:r>
              <a:rPr lang="fr-FR" altLang="fr-FR" sz="1000" b="1" dirty="0" err="1"/>
              <a:t>Kostenets</a:t>
            </a:r>
            <a:r>
              <a:rPr lang="fr-FR" altLang="fr-FR" sz="1000" b="1" dirty="0"/>
              <a:t> Paper </a:t>
            </a:r>
            <a:r>
              <a:rPr lang="fr-FR" altLang="fr-FR" sz="1000" b="1" dirty="0" smtClean="0"/>
              <a:t>Mill 2x3,75MW </a:t>
            </a:r>
            <a:r>
              <a:rPr lang="fr-FR" altLang="fr-FR" sz="1000" b="1" dirty="0"/>
              <a:t>(</a:t>
            </a:r>
            <a:r>
              <a:rPr lang="fr-FR" altLang="fr-FR" sz="1000" b="1" dirty="0" err="1"/>
              <a:t>Kostenets</a:t>
            </a:r>
            <a:r>
              <a:rPr lang="fr-FR" altLang="fr-FR" sz="1000" b="1" dirty="0"/>
              <a:t>, Bulgarie)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864878" y="3779671"/>
            <a:ext cx="2619257" cy="2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u="sng" dirty="0"/>
              <a:t>Implantation</a:t>
            </a: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V="1">
            <a:off x="791580" y="5110379"/>
            <a:ext cx="648073" cy="7330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2411760" y="4356130"/>
            <a:ext cx="648072" cy="1821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 flipH="1" flipV="1">
            <a:off x="3815592" y="5749599"/>
            <a:ext cx="240991" cy="7464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441636" y="4171111"/>
            <a:ext cx="2619257" cy="2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Alimentation en air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89476" y="5852621"/>
            <a:ext cx="11026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Générateur électrique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2746954" y="6397240"/>
            <a:ext cx="2619257" cy="2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Evacuation vapeur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4" y="1752317"/>
            <a:ext cx="3714586" cy="191543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7504" y="879103"/>
            <a:ext cx="519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Turbine : Exemple de cogénération CENTRAX</a:t>
            </a:r>
            <a:endParaRPr lang="fr-FR" b="1" dirty="0"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1484" t="14583" r="27344" b="38194"/>
          <a:stretch>
            <a:fillRect/>
          </a:stretch>
        </p:blipFill>
        <p:spPr bwMode="auto">
          <a:xfrm>
            <a:off x="611560" y="2060848"/>
            <a:ext cx="7629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7504" y="879103"/>
            <a:ext cx="555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Turbine : Alimentation par vapeur haute pression</a:t>
            </a:r>
            <a:endParaRPr lang="fr-FR" b="1" dirty="0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Logo ENSE3&quot;"/>
          <p:cNvSpPr>
            <a:spLocks noChangeAspect="1" noChangeArrowheads="1"/>
          </p:cNvSpPr>
          <p:nvPr/>
        </p:nvSpPr>
        <p:spPr bwMode="auto">
          <a:xfrm>
            <a:off x="155575" y="-533400"/>
            <a:ext cx="1752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Résultat de recherche d'images pour &quot;green er grenob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" y="836712"/>
            <a:ext cx="2684698" cy="15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43409" y="2522107"/>
            <a:ext cx="4013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altLang="fr-FR" sz="1600" b="1" dirty="0" smtClean="0">
                <a:solidFill>
                  <a:srgbClr val="0000CC"/>
                </a:solidFill>
              </a:rPr>
              <a:t>Tram B 	</a:t>
            </a:r>
            <a:r>
              <a:rPr lang="fr-FR" altLang="fr-FR" sz="1600" dirty="0" smtClean="0">
                <a:solidFill>
                  <a:srgbClr val="0000CC"/>
                </a:solidFill>
              </a:rPr>
              <a:t>direction Presqu’île</a:t>
            </a:r>
          </a:p>
          <a:p>
            <a:pPr lvl="1">
              <a:lnSpc>
                <a:spcPct val="150000"/>
              </a:lnSpc>
            </a:pPr>
            <a:r>
              <a:rPr lang="fr-FR" altLang="fr-FR" sz="1600" b="1" dirty="0" smtClean="0">
                <a:solidFill>
                  <a:srgbClr val="0000CC"/>
                </a:solidFill>
              </a:rPr>
              <a:t>Arrêt 	</a:t>
            </a:r>
            <a:r>
              <a:rPr lang="fr-FR" altLang="fr-FR" sz="1600" dirty="0" smtClean="0">
                <a:solidFill>
                  <a:srgbClr val="0000CC"/>
                </a:solidFill>
              </a:rPr>
              <a:t>CEA - Cambridge</a:t>
            </a:r>
          </a:p>
        </p:txBody>
      </p:sp>
      <p:pic>
        <p:nvPicPr>
          <p:cNvPr id="3074" name="Picture 2" descr="C:\Users\sarrazib\LOCALS~1\Temp\Plan - 2016 - Greno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00" y="382544"/>
            <a:ext cx="282081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5412622" y="81311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408380" y="885119"/>
            <a:ext cx="2004242" cy="5998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" y="4077072"/>
            <a:ext cx="29241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t="10507" b="13696"/>
          <a:stretch/>
        </p:blipFill>
        <p:spPr bwMode="auto">
          <a:xfrm>
            <a:off x="4974545" y="4201728"/>
            <a:ext cx="3137680" cy="210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395536" y="3573016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95536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92265" y="3627044"/>
            <a:ext cx="208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Avenue des Martyrs</a:t>
            </a:r>
            <a:endParaRPr lang="fr-FR" i="1" dirty="0"/>
          </a:p>
        </p:txBody>
      </p:sp>
      <p:sp>
        <p:nvSpPr>
          <p:cNvPr id="19" name="Flèche droite 18"/>
          <p:cNvSpPr/>
          <p:nvPr/>
        </p:nvSpPr>
        <p:spPr>
          <a:xfrm>
            <a:off x="2757626" y="3789040"/>
            <a:ext cx="13015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0800000">
            <a:off x="2358146" y="3573016"/>
            <a:ext cx="13015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259632" y="5482208"/>
            <a:ext cx="158417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259632" y="4834136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259632" y="4834136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6804248" y="5338192"/>
            <a:ext cx="0" cy="2964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444208" y="5357604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/>
          <p:cNvSpPr/>
          <p:nvPr/>
        </p:nvSpPr>
        <p:spPr>
          <a:xfrm>
            <a:off x="5350710" y="6381328"/>
            <a:ext cx="264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/>
              <a:t>4eme </a:t>
            </a:r>
            <a:r>
              <a:rPr lang="fr-FR" altLang="fr-FR" b="1" dirty="0" smtClean="0"/>
              <a:t>étage Salle 4-C-005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1791090" y="638132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smtClean="0"/>
              <a:t>RDC</a:t>
            </a:r>
            <a:endParaRPr lang="fr-FR" dirty="0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058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 smtClean="0">
                <a:solidFill>
                  <a:srgbClr val="CC3300"/>
                </a:solidFill>
              </a:rPr>
              <a:t>Se rendre à </a:t>
            </a:r>
            <a:r>
              <a:rPr lang="fr-FR" altLang="fr-FR" sz="2800" b="1" dirty="0" err="1" smtClean="0">
                <a:solidFill>
                  <a:srgbClr val="CC3300"/>
                </a:solidFill>
              </a:rPr>
              <a:t>GreEn-ER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836" y="786693"/>
            <a:ext cx="720000" cy="720000"/>
          </a:xfrm>
          <a:prstGeom prst="rect">
            <a:avLst/>
          </a:prstGeom>
        </p:spPr>
      </p:pic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1763688" y="1225529"/>
            <a:ext cx="26192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Combustion de déchets non recyclable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1722696"/>
            <a:ext cx="9144000" cy="4301447"/>
          </a:xfrm>
          <a:prstGeom prst="rect">
            <a:avLst/>
          </a:prstGeom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325522" y="1945804"/>
            <a:ext cx="1728192" cy="52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Envoie de vapeur vers l’industriel VSPU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189618" y="2655573"/>
            <a:ext cx="144016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Production d’électricité pour 107 000 habitants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7698176" y="2193908"/>
            <a:ext cx="150377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1000" b="1" dirty="0"/>
              <a:t>Chauffage et approvisionnement en eau chaude sanitaire environ 17500 habitants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2478489" y="5085184"/>
            <a:ext cx="5971573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/>
              <a:t>1 : Ordures Ménagère Résiduelles</a:t>
            </a:r>
          </a:p>
          <a:p>
            <a:r>
              <a:rPr lang="fr-FR" altLang="fr-FR" sz="1600" b="1" dirty="0"/>
              <a:t>2:  Grappin de récupération </a:t>
            </a:r>
            <a:r>
              <a:rPr lang="fr-FR" altLang="fr-FR" sz="1600" b="1" dirty="0" smtClean="0"/>
              <a:t>des déchets</a:t>
            </a:r>
            <a:endParaRPr lang="fr-FR" altLang="fr-FR" sz="1600" b="1" dirty="0"/>
          </a:p>
          <a:p>
            <a:r>
              <a:rPr lang="fr-FR" altLang="fr-FR" sz="1600" b="1" dirty="0"/>
              <a:t>3 : </a:t>
            </a:r>
            <a:r>
              <a:rPr lang="fr-FR" altLang="fr-FR" sz="1600" b="1" dirty="0" smtClean="0"/>
              <a:t>Four </a:t>
            </a:r>
            <a:r>
              <a:rPr lang="fr-FR" altLang="fr-FR" sz="1600" b="1" dirty="0"/>
              <a:t>pour la combustion des déchets (1100°C)</a:t>
            </a:r>
          </a:p>
          <a:p>
            <a:r>
              <a:rPr lang="fr-FR" altLang="fr-FR" sz="1600" b="1" dirty="0"/>
              <a:t>4 : Echange thermique pour produire de la vapeur </a:t>
            </a:r>
            <a:r>
              <a:rPr lang="fr-FR" altLang="fr-FR" sz="1600" b="1" dirty="0" smtClean="0"/>
              <a:t>à </a:t>
            </a:r>
            <a:r>
              <a:rPr lang="fr-FR" altLang="fr-FR" sz="1600" b="1" dirty="0"/>
              <a:t>partir des gaz chauds</a:t>
            </a:r>
          </a:p>
          <a:p>
            <a:pPr algn="ctr">
              <a:lnSpc>
                <a:spcPct val="150000"/>
              </a:lnSpc>
            </a:pPr>
            <a:endParaRPr lang="fr-FR" altLang="fr-FR" sz="1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504" y="879103"/>
            <a:ext cx="650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Turbine : Exemple incinérateur </a:t>
            </a: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 usine Villers-Saint-Paul</a:t>
            </a:r>
            <a:endParaRPr lang="fr-FR" b="1" dirty="0">
              <a:latin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879103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Cogénération : Economie d’énergie?</a:t>
            </a:r>
            <a:endParaRPr lang="fr-FR" b="1" dirty="0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72228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b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Moyen très efficace de récupérer de la chaleur qui serait autrement perdue pendant la production seule d'électricité </a:t>
            </a: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	 </a:t>
            </a:r>
            <a:r>
              <a:rPr lang="fr-FR" b="1" dirty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Transformation en</a:t>
            </a:r>
            <a:r>
              <a:rPr lang="fr-FR" b="1" dirty="0">
                <a:solidFill>
                  <a:srgbClr val="777777"/>
                </a:solidFill>
                <a:latin typeface="Arial" charset="0"/>
              </a:rPr>
              <a:t> énergie thermique 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</a:rPr>
              <a:t>utile</a:t>
            </a: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777777"/>
              </a:solidFill>
              <a:latin typeface="Arial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b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Situé à proximité des consommateurs d'électricité 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	</a:t>
            </a: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R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</a:rPr>
              <a:t>éduction </a:t>
            </a:r>
            <a:r>
              <a:rPr lang="fr-FR" b="1" dirty="0">
                <a:solidFill>
                  <a:srgbClr val="777777"/>
                </a:solidFill>
                <a:latin typeface="Arial" charset="0"/>
              </a:rPr>
              <a:t>des pertes des lignes de 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</a:rPr>
              <a:t>transport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777777"/>
              </a:solidFill>
              <a:latin typeface="Arial" charset="0"/>
            </a:endParaRPr>
          </a:p>
          <a:p>
            <a:pPr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b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Produit localement de l’électricité et du chauffage</a:t>
            </a:r>
          </a:p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	 </a:t>
            </a:r>
            <a:r>
              <a:rPr lang="fr-FR" b="1" dirty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Amélioration du rendement global des 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installations </a:t>
            </a:r>
            <a:r>
              <a:rPr lang="fr-FR" b="1" dirty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de </a:t>
            </a:r>
            <a:r>
              <a:rPr lang="fr-FR" b="1" dirty="0" smtClean="0">
                <a:solidFill>
                  <a:srgbClr val="777777"/>
                </a:solidFill>
                <a:latin typeface="Arial" charset="0"/>
                <a:sym typeface="Wingdings" panose="05000000000000000000" pitchFamily="2" charset="2"/>
              </a:rPr>
              <a:t>	production énergétique</a:t>
            </a:r>
            <a:endParaRPr lang="fr-FR" b="1" dirty="0">
              <a:solidFill>
                <a:srgbClr val="777777"/>
              </a:solidFill>
              <a:latin typeface="Arial" charset="0"/>
            </a:endParaRPr>
          </a:p>
          <a:p>
            <a:pPr marL="285750" indent="-285750">
              <a:buFont typeface="Wingdings"/>
              <a:buChar char="à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52329"/>
              </p:ext>
            </p:extLst>
          </p:nvPr>
        </p:nvGraphicFramePr>
        <p:xfrm>
          <a:off x="467544" y="1455048"/>
          <a:ext cx="8280920" cy="4926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76787064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58062911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986047295"/>
                    </a:ext>
                  </a:extLst>
                </a:gridCol>
              </a:tblGrid>
              <a:tr h="300790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Moteurs</a:t>
                      </a:r>
                      <a:endParaRPr lang="fr-FR" sz="1600" dirty="0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Turbines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Gamme de puissance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 à 250 </a:t>
                      </a:r>
                      <a:r>
                        <a:rPr lang="fr-FR" sz="1600" dirty="0" err="1"/>
                        <a:t>kVA</a:t>
                      </a:r>
                      <a:endParaRPr lang="fr-FR" sz="1600" dirty="0"/>
                    </a:p>
                  </a:txBody>
                  <a:tcPr>
                    <a:lnT w="38100" cmpd="sng">
                      <a:noFill/>
                    </a:lnT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28 à 200kWe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3841247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Rendement électrique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28 à 35 %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6247766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Rendement global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85%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75%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3598409"/>
                  </a:ext>
                </a:extLst>
              </a:tr>
              <a:tr h="5191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Récupération de chaleur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Refroidissement et échappement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Echappement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5223471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Pression alimentation gaz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 à 300 mbar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bar mini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0117805"/>
                  </a:ext>
                </a:extLst>
              </a:tr>
              <a:tr h="84094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Cout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Micro (</a:t>
                      </a:r>
                      <a:r>
                        <a:rPr lang="fr-FR" sz="1600" dirty="0" err="1"/>
                        <a:t>qqkWe</a:t>
                      </a:r>
                      <a:r>
                        <a:rPr lang="fr-FR" sz="1600" dirty="0"/>
                        <a:t>) : 3500€/</a:t>
                      </a:r>
                      <a:r>
                        <a:rPr lang="fr-FR" sz="1600" dirty="0" err="1"/>
                        <a:t>kWe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Mini (100 kW) : 1600 €/</a:t>
                      </a:r>
                      <a:r>
                        <a:rPr lang="fr-FR" sz="1600" dirty="0" err="1"/>
                        <a:t>kWe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Mini (200kW) : 1125 €/</a:t>
                      </a:r>
                      <a:r>
                        <a:rPr lang="fr-FR" sz="1600" dirty="0" err="1"/>
                        <a:t>kWe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4000€/</a:t>
                      </a:r>
                      <a:r>
                        <a:rPr lang="fr-FR" sz="1600" dirty="0" err="1"/>
                        <a:t>kWe</a:t>
                      </a:r>
                      <a:endParaRPr lang="fr-FR" sz="16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1822630"/>
                  </a:ext>
                </a:extLst>
              </a:tr>
              <a:tr h="74167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Avantages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Large gamme de puissance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Durée de vie longue</a:t>
                      </a:r>
                    </a:p>
                    <a:p>
                      <a:pPr algn="ctr"/>
                      <a:r>
                        <a:rPr lang="fr-FR" sz="1600" dirty="0"/>
                        <a:t>Maintenance réduite</a:t>
                      </a:r>
                    </a:p>
                    <a:p>
                      <a:pPr algn="ctr"/>
                      <a:r>
                        <a:rPr lang="fr-FR" sz="1600" dirty="0"/>
                        <a:t>Faible émission de </a:t>
                      </a:r>
                      <a:r>
                        <a:rPr lang="fr-FR" sz="1600" dirty="0" err="1"/>
                        <a:t>NOx</a:t>
                      </a:r>
                      <a:endParaRPr lang="fr-FR" sz="1600" b="1" baseline="-25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1808034"/>
                  </a:ext>
                </a:extLst>
              </a:tr>
              <a:tr h="5148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Inconvénients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Maintenance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Pression alimentations gaz, faible rendement, volume de ventilation importante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25272779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879103"/>
            <a:ext cx="620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Tableau récapitulatif des technologies de cogénération</a:t>
            </a:r>
            <a:endParaRPr lang="fr-F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83990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 smtClean="0">
                <a:solidFill>
                  <a:srgbClr val="CC3300"/>
                </a:solidFill>
              </a:rPr>
              <a:t>Exemple : Moteur automobile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pic>
        <p:nvPicPr>
          <p:cNvPr id="4100" name="Picture 4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85" y="1013174"/>
            <a:ext cx="2808312" cy="18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31886"/>
            <a:ext cx="3070008" cy="19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804" y="3182663"/>
            <a:ext cx="2097980" cy="534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2833" y="2366585"/>
            <a:ext cx="77768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0000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1ch ~ 0,735kW</a:t>
            </a:r>
            <a:endParaRPr lang="fr-FR" b="1" dirty="0">
              <a:solidFill>
                <a:srgbClr val="0000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Exemple moteur voiture : 100ch </a:t>
            </a:r>
            <a:r>
              <a:rPr lang="fr-FR" b="1" dirty="0">
                <a:latin typeface="Arial" charset="0"/>
              </a:rPr>
              <a:t>(</a:t>
            </a:r>
            <a:r>
              <a:rPr lang="fr-FR" b="1" dirty="0">
                <a:latin typeface="Arial" charset="0"/>
                <a:sym typeface="Wingdings" panose="05000000000000000000" pitchFamily="2" charset="2"/>
              </a:rPr>
              <a:t>Rendement 33%)</a:t>
            </a: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  :</a:t>
            </a: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charset="0"/>
                <a:sym typeface="Wingdings" panose="05000000000000000000" pitchFamily="2" charset="2"/>
              </a:rPr>
              <a:t>Puissance électrique utile (Puissance mécanique) = 73,5kW</a:t>
            </a:r>
            <a:r>
              <a:rPr lang="fr-FR" baseline="-25000" dirty="0" smtClean="0">
                <a:latin typeface="Arial" charset="0"/>
                <a:sym typeface="Wingdings" panose="05000000000000000000" pitchFamily="2" charset="2"/>
              </a:rPr>
              <a:t>e</a:t>
            </a: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sym typeface="Wingdings" panose="05000000000000000000" pitchFamily="2" charset="2"/>
              </a:rPr>
              <a:t>Puissance </a:t>
            </a:r>
            <a:r>
              <a:rPr lang="fr-FR" dirty="0" smtClean="0">
                <a:latin typeface="Arial" charset="0"/>
                <a:sym typeface="Wingdings" panose="05000000000000000000" pitchFamily="2" charset="2"/>
              </a:rPr>
              <a:t>thermique (Puissance Perdu) = 149,22kW</a:t>
            </a:r>
            <a:r>
              <a:rPr lang="fr-FR" baseline="-25000" dirty="0" smtClean="0">
                <a:latin typeface="Arial" charset="0"/>
                <a:sym typeface="Wingdings" panose="05000000000000000000" pitchFamily="2" charset="2"/>
              </a:rPr>
              <a:t>th</a:t>
            </a: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>
              <a:latin typeface="Arial" charset="0"/>
              <a:sym typeface="Wingdings" panose="05000000000000000000" pitchFamily="2" charset="2"/>
            </a:endParaRP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Exemple TD Cogénération (Maison: 120m² chaudière 25kW</a:t>
            </a:r>
            <a:r>
              <a:rPr lang="fr-FR" b="1" baseline="-25000" dirty="0" smtClean="0">
                <a:latin typeface="Arial" charset="0"/>
                <a:sym typeface="Wingdings" panose="05000000000000000000" pitchFamily="2" charset="2"/>
              </a:rPr>
              <a:t>th</a:t>
            </a:r>
            <a:r>
              <a:rPr lang="fr-FR" b="1" dirty="0" smtClean="0">
                <a:latin typeface="Arial" charset="0"/>
                <a:sym typeface="Wingdings" panose="05000000000000000000" pitchFamily="2" charset="2"/>
              </a:rPr>
              <a:t>)</a:t>
            </a:r>
          </a:p>
          <a:p>
            <a:pPr lvl="2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sym typeface="Wingdings" panose="05000000000000000000" pitchFamily="2" charset="2"/>
              </a:rPr>
              <a:t>C</a:t>
            </a:r>
            <a:r>
              <a:rPr lang="fr-FR" dirty="0" smtClean="0">
                <a:latin typeface="Arial" charset="0"/>
                <a:sym typeface="Wingdings" panose="05000000000000000000" pitchFamily="2" charset="2"/>
              </a:rPr>
              <a:t>hauffage jusqu’à 6 maisons</a:t>
            </a:r>
          </a:p>
          <a:p>
            <a:pPr marL="17145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Arial" charset="0"/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" y="44624"/>
            <a:ext cx="2601696" cy="31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8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643446" cy="5184775"/>
          </a:xfrm>
        </p:spPr>
        <p:txBody>
          <a:bodyPr>
            <a:normAutofit/>
          </a:bodyPr>
          <a:lstStyle/>
          <a:p>
            <a:pPr marL="419100" indent="-419100" eaLnBrk="1" hangingPunct="1">
              <a:lnSpc>
                <a:spcPct val="90000"/>
              </a:lnSpc>
            </a:pPr>
            <a:r>
              <a:rPr lang="fr-FR" altLang="fr-FR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Plan</a:t>
            </a: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endParaRPr lang="fr-FR" altLang="fr-FR" sz="1800" dirty="0"/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1	</a:t>
            </a:r>
            <a:r>
              <a:rPr lang="fr-FR" altLang="fr-FR" sz="1800" b="1" dirty="0">
                <a:latin typeface="Arial" charset="0"/>
              </a:rPr>
              <a:t>Introduction générale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dirty="0"/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dirty="0"/>
              <a:t>	2	</a:t>
            </a:r>
            <a:r>
              <a:rPr lang="fr-FR" altLang="fr-FR" sz="1800" b="1" dirty="0">
                <a:latin typeface="Arial" charset="0"/>
              </a:rPr>
              <a:t>Pile à Combustible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Principe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Applications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</a:t>
            </a: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dirty="0"/>
              <a:t>	3	</a:t>
            </a:r>
            <a:r>
              <a:rPr lang="fr-FR" altLang="fr-FR" sz="1800" b="1" dirty="0">
                <a:latin typeface="Arial" charset="0"/>
              </a:rPr>
              <a:t>Micro cogénération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Le moteur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La turbine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dirty="0" smtClean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Tableau récapitulatif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dirty="0"/>
              <a:t>	4	</a:t>
            </a:r>
            <a:r>
              <a:rPr lang="fr-FR" altLang="fr-FR" sz="1800" b="1" dirty="0">
                <a:latin typeface="Arial" charset="0"/>
              </a:rPr>
              <a:t>Travaux Dirigés Micro </a:t>
            </a:r>
            <a:r>
              <a:rPr lang="fr-FR" altLang="fr-FR" sz="1800" b="1" dirty="0" smtClean="0">
                <a:latin typeface="Arial" charset="0"/>
              </a:rPr>
              <a:t>cogénération</a:t>
            </a:r>
            <a:endParaRPr lang="fr-FR" altLang="fr-FR" sz="1800" b="1" dirty="0">
              <a:latin typeface="Arial" charset="0"/>
            </a:endParaRP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r>
              <a:rPr lang="fr-FR" altLang="fr-FR" sz="800" dirty="0"/>
              <a:t>		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L’énergie décentralisé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879103"/>
            <a:ext cx="475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latin typeface="Arial" charset="0"/>
              </a:rPr>
              <a:t>Travaux Dirigés : TD5 Micro-cogénération</a:t>
            </a:r>
            <a:endParaRPr lang="fr-FR" b="1" dirty="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835" y="116632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Cogénération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1953" t="31944" r="5468" b="13194"/>
          <a:stretch>
            <a:fillRect/>
          </a:stretch>
        </p:blipFill>
        <p:spPr bwMode="auto">
          <a:xfrm>
            <a:off x="1403648" y="1484784"/>
            <a:ext cx="57624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0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31" y="776635"/>
            <a:ext cx="8872538" cy="774006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L’énergie </a:t>
            </a:r>
            <a:r>
              <a:rPr lang="fr-FR" altLang="fr-FR" sz="2800" b="1" dirty="0" smtClean="0">
                <a:solidFill>
                  <a:srgbClr val="0000CC"/>
                </a:solidFill>
              </a:rPr>
              <a:t>décentralisée</a:t>
            </a:r>
            <a:r>
              <a:rPr lang="fr-FR" altLang="fr-FR" sz="900" dirty="0" smtClean="0">
                <a:solidFill>
                  <a:srgbClr val="0000CC"/>
                </a:solidFill>
              </a:rPr>
              <a:t> </a:t>
            </a:r>
            <a:endParaRPr lang="fr-FR" altLang="fr-FR" sz="2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1953" t="31944" r="5468" b="13194"/>
          <a:stretch>
            <a:fillRect/>
          </a:stretch>
        </p:blipFill>
        <p:spPr bwMode="auto">
          <a:xfrm>
            <a:off x="354012" y="1458094"/>
            <a:ext cx="2813251" cy="203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378904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panneau solaire toit usine&quot;"/>
          <p:cNvSpPr>
            <a:spLocks noChangeAspect="1" noChangeArrowheads="1"/>
          </p:cNvSpPr>
          <p:nvPr/>
        </p:nvSpPr>
        <p:spPr bwMode="auto">
          <a:xfrm>
            <a:off x="155575" y="-1333500"/>
            <a:ext cx="4181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panneau solaire toit usine&quot;"/>
          <p:cNvSpPr>
            <a:spLocks noChangeAspect="1" noChangeArrowheads="1"/>
          </p:cNvSpPr>
          <p:nvPr/>
        </p:nvSpPr>
        <p:spPr bwMode="auto">
          <a:xfrm>
            <a:off x="307975" y="-1181100"/>
            <a:ext cx="4181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064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4" y="3744205"/>
            <a:ext cx="3102990" cy="17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736754" y="6309320"/>
            <a:ext cx="3276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dirty="0" smtClean="0"/>
              <a:t>Présentation 17 Octobre 2017</a:t>
            </a:r>
            <a:endParaRPr lang="fr-FR" altLang="fr-FR" sz="2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40596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1769" y="1124744"/>
            <a:ext cx="8736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Contexte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23528" y="1863988"/>
            <a:ext cx="83058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b="1" dirty="0"/>
              <a:t>Exemple de production décentralisée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 smtClean="0">
                <a:solidFill>
                  <a:srgbClr val="777777"/>
                </a:solidFill>
              </a:rPr>
              <a:t>L’énergie </a:t>
            </a:r>
            <a:r>
              <a:rPr lang="fr-FR" altLang="fr-FR" b="1" dirty="0">
                <a:solidFill>
                  <a:srgbClr val="777777"/>
                </a:solidFill>
              </a:rPr>
              <a:t>éolienne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>
                <a:solidFill>
                  <a:srgbClr val="777777"/>
                </a:solidFill>
              </a:rPr>
              <a:t>L’énergie solaire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>
                <a:solidFill>
                  <a:srgbClr val="777777"/>
                </a:solidFill>
              </a:rPr>
              <a:t>L’énergie de la biomasse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>
                <a:solidFill>
                  <a:srgbClr val="777777"/>
                </a:solidFill>
              </a:rPr>
              <a:t>Le petit hydraulique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>
                <a:solidFill>
                  <a:srgbClr val="777777"/>
                </a:solidFill>
              </a:rPr>
              <a:t>La micro cogénération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	 </a:t>
            </a:r>
            <a:r>
              <a:rPr lang="fr-FR" altLang="fr-FR" b="1" dirty="0">
                <a:solidFill>
                  <a:srgbClr val="777777"/>
                </a:solidFill>
              </a:rPr>
              <a:t>La pile à </a:t>
            </a:r>
            <a:r>
              <a:rPr lang="fr-FR" altLang="fr-FR" b="1" dirty="0" smtClean="0">
                <a:solidFill>
                  <a:srgbClr val="777777"/>
                </a:solidFill>
              </a:rPr>
              <a:t>combustible</a:t>
            </a:r>
          </a:p>
          <a:p>
            <a:pPr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b="1" dirty="0" smtClean="0"/>
              <a:t>Se placer au plus proche de l’utilisateur</a:t>
            </a:r>
          </a:p>
          <a:p>
            <a:pPr lvl="2">
              <a:lnSpc>
                <a:spcPct val="150000"/>
              </a:lnSpc>
            </a:pPr>
            <a:r>
              <a:rPr lang="fr-FR" altLang="fr-FR" b="1" dirty="0" smtClean="0">
                <a:sym typeface="Wingdings" panose="05000000000000000000" pitchFamily="2" charset="2"/>
              </a:rPr>
              <a:t>	</a:t>
            </a:r>
            <a:r>
              <a:rPr lang="fr-FR" altLang="fr-FR" b="1" dirty="0" smtClean="0">
                <a:solidFill>
                  <a:srgbClr val="777777"/>
                </a:solidFill>
                <a:sym typeface="Wingdings" panose="05000000000000000000" pitchFamily="2" charset="2"/>
              </a:rPr>
              <a:t> </a:t>
            </a:r>
            <a:r>
              <a:rPr lang="fr-FR" altLang="fr-FR" b="1" dirty="0" smtClean="0">
                <a:solidFill>
                  <a:srgbClr val="777777"/>
                </a:solidFill>
              </a:rPr>
              <a:t>Efficacité </a:t>
            </a:r>
            <a:r>
              <a:rPr lang="fr-FR" altLang="fr-FR" b="1" dirty="0">
                <a:solidFill>
                  <a:srgbClr val="777777"/>
                </a:solidFill>
              </a:rPr>
              <a:t>énergétique (pertes réseau)</a:t>
            </a:r>
          </a:p>
          <a:p>
            <a:pPr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b="1" dirty="0" smtClean="0"/>
              <a:t>Permet de fournir </a:t>
            </a:r>
            <a:r>
              <a:rPr lang="fr-FR" altLang="fr-FR" b="1" dirty="0"/>
              <a:t>de l’énergie aux sites isolés ou peu accessible</a:t>
            </a:r>
          </a:p>
          <a:p>
            <a:pPr lvl="2">
              <a:lnSpc>
                <a:spcPct val="150000"/>
              </a:lnSpc>
            </a:pPr>
            <a:endParaRPr lang="fr-FR" altLang="fr-FR" b="1" dirty="0">
              <a:solidFill>
                <a:srgbClr val="777777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L’énergie décentralisé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643446" cy="5184775"/>
          </a:xfrm>
        </p:spPr>
        <p:txBody>
          <a:bodyPr>
            <a:normAutofit lnSpcReduction="10000"/>
          </a:bodyPr>
          <a:lstStyle/>
          <a:p>
            <a:pPr marL="419100" indent="-419100" eaLnBrk="1" hangingPunct="1">
              <a:lnSpc>
                <a:spcPct val="90000"/>
              </a:lnSpc>
            </a:pPr>
            <a:r>
              <a:rPr lang="fr-FR" altLang="fr-FR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Plan</a:t>
            </a: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endParaRPr lang="fr-FR" altLang="fr-FR" sz="1800" dirty="0"/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1	</a:t>
            </a:r>
            <a:r>
              <a:rPr lang="fr-FR" altLang="fr-FR" sz="1800" b="1" dirty="0">
                <a:latin typeface="Arial" charset="0"/>
              </a:rPr>
              <a:t>Introduction générale</a:t>
            </a: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dirty="0"/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b="1" dirty="0"/>
              <a:t>	2	</a:t>
            </a:r>
            <a:r>
              <a:rPr lang="fr-FR" altLang="fr-FR" sz="1800" b="1" dirty="0">
                <a:latin typeface="Arial" charset="0"/>
              </a:rPr>
              <a:t>Pile à Combustible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Principe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 Interfaces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Applications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/>
              <a:t>	</a:t>
            </a: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b="1" dirty="0"/>
              <a:t>	3	</a:t>
            </a:r>
            <a:r>
              <a:rPr lang="fr-FR" altLang="fr-FR" sz="1800" b="1" dirty="0">
                <a:latin typeface="Arial" charset="0"/>
              </a:rPr>
              <a:t>Micro cogénération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Le moteur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/>
              <a:t>		</a:t>
            </a:r>
            <a:r>
              <a:rPr lang="fr-FR" altLang="fr-FR" sz="1800" dirty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La turbine</a:t>
            </a:r>
          </a:p>
          <a:p>
            <a:pPr marL="914400" lvl="2" indent="-4191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	</a:t>
            </a:r>
            <a:r>
              <a:rPr lang="fr-FR" altLang="fr-FR" sz="1800" dirty="0" smtClean="0">
                <a:sym typeface="Wingdings" panose="05000000000000000000" pitchFamily="2" charset="2"/>
              </a:rPr>
              <a:t> </a:t>
            </a:r>
            <a:r>
              <a:rPr lang="fr-FR" altLang="fr-FR" sz="1800" b="1" dirty="0" smtClean="0">
                <a:solidFill>
                  <a:srgbClr val="777777"/>
                </a:solidFill>
                <a:latin typeface="Arial" charset="0"/>
                <a:sym typeface="Wingdings" pitchFamily="2" charset="2"/>
              </a:rPr>
              <a:t>Tableau récapitulatif</a:t>
            </a:r>
            <a:endParaRPr lang="fr-FR" altLang="fr-FR" sz="1800" b="1" dirty="0">
              <a:solidFill>
                <a:srgbClr val="777777"/>
              </a:solidFill>
              <a:latin typeface="Arial" charset="0"/>
            </a:endParaRPr>
          </a:p>
          <a:p>
            <a:pPr marL="419100" indent="-419100" eaLnBrk="1" hangingPunct="1">
              <a:lnSpc>
                <a:spcPct val="80000"/>
              </a:lnSpc>
              <a:buFontTx/>
              <a:buNone/>
            </a:pPr>
            <a:endParaRPr lang="fr-FR" altLang="fr-FR" sz="1800" b="0" dirty="0">
              <a:solidFill>
                <a:schemeClr val="bg2"/>
              </a:solidFill>
            </a:endParaRPr>
          </a:p>
          <a:p>
            <a:pPr marL="419100" indent="-419100">
              <a:lnSpc>
                <a:spcPct val="80000"/>
              </a:lnSpc>
              <a:buNone/>
            </a:pPr>
            <a:r>
              <a:rPr lang="fr-FR" altLang="fr-FR" sz="1800" dirty="0"/>
              <a:t>	4	</a:t>
            </a:r>
            <a:r>
              <a:rPr lang="fr-FR" altLang="fr-FR" sz="1800" b="1" dirty="0">
                <a:latin typeface="Arial" charset="0"/>
              </a:rPr>
              <a:t>Travaux Dirigés Micro </a:t>
            </a:r>
            <a:r>
              <a:rPr lang="fr-FR" altLang="fr-FR" sz="1800" b="1" dirty="0" smtClean="0">
                <a:latin typeface="Arial" charset="0"/>
              </a:rPr>
              <a:t>cogénération</a:t>
            </a:r>
            <a:endParaRPr lang="fr-FR" altLang="fr-FR" sz="1800" b="1" dirty="0">
              <a:latin typeface="Arial" charset="0"/>
            </a:endParaRPr>
          </a:p>
          <a:p>
            <a:pPr marL="419100" indent="-419100" eaLnBrk="1" hangingPunct="1">
              <a:lnSpc>
                <a:spcPct val="90000"/>
              </a:lnSpc>
              <a:buFontTx/>
              <a:buNone/>
            </a:pPr>
            <a:r>
              <a:rPr lang="fr-FR" altLang="fr-FR" sz="800" dirty="0"/>
              <a:t>		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CC3300"/>
                </a:solidFill>
              </a:rPr>
              <a:t>L’énergie décentralisé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F15CEF-CD75-4846-B25A-73D31B60E7E3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01613" y="1027113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2052638" y="188913"/>
            <a:ext cx="482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800" b="1" dirty="0">
                <a:solidFill>
                  <a:srgbClr val="CC3300"/>
                </a:solidFill>
              </a:rPr>
              <a:t>Pile à Combustible : principe</a:t>
            </a:r>
            <a:endParaRPr lang="fr-FR" altLang="fr-FR" sz="2800" dirty="0">
              <a:solidFill>
                <a:srgbClr val="CC3300"/>
              </a:solidFill>
            </a:endParaRPr>
          </a:p>
        </p:txBody>
      </p:sp>
      <p:pic>
        <p:nvPicPr>
          <p:cNvPr id="4104" name="Picture 5" descr="CoeurP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6818"/>
            <a:ext cx="35623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77838" y="981075"/>
            <a:ext cx="670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600" b="1" u="sng">
                <a:latin typeface="Arial" charset="0"/>
              </a:rPr>
              <a:t>Hydrogène + Oxygène (de l’air) </a:t>
            </a:r>
            <a:r>
              <a:rPr lang="fr-FR" altLang="fr-FR" sz="1600" b="1" u="sng">
                <a:latin typeface="Arial" charset="0"/>
                <a:sym typeface="Wingdings" pitchFamily="2" charset="2"/>
              </a:rPr>
              <a:t> Eau + électricité</a:t>
            </a:r>
            <a:endParaRPr lang="fr-FR" altLang="fr-FR" sz="1600" b="1" u="sng">
              <a:latin typeface="Arial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547813" y="1628775"/>
          <a:ext cx="2592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1040948" imgH="215806" progId="Equation.3">
                  <p:embed/>
                </p:oleObj>
              </mc:Choice>
              <mc:Fallback>
                <p:oleObj name="Equ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628775"/>
                        <a:ext cx="259238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1547813" y="2205038"/>
          <a:ext cx="367188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7" imgW="1562100" imgH="355600" progId="Equation.3">
                  <p:embed/>
                </p:oleObj>
              </mc:Choice>
              <mc:Fallback>
                <p:oleObj name="Equation" r:id="rId7" imgW="156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5038"/>
                        <a:ext cx="3671887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5795963" y="836613"/>
          <a:ext cx="20161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9" imgW="1117115" imgH="355446" progId="Equation.3">
                  <p:embed/>
                </p:oleObj>
              </mc:Choice>
              <mc:Fallback>
                <p:oleObj name="Equation" r:id="rId9" imgW="111711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20161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323850" y="1700213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/>
              <a:t>Anode :</a:t>
            </a:r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323850" y="2311400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/>
              <a:t>Cathode :</a:t>
            </a:r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468313" y="328453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/>
              <a:t>Cellule :</a:t>
            </a:r>
          </a:p>
        </p:txBody>
      </p:sp>
    </p:spTree>
    <p:extLst>
      <p:ext uri="{BB962C8B-B14F-4D97-AF65-F5344CB8AC3E}">
        <p14:creationId xmlns:p14="http://schemas.microsoft.com/office/powerpoint/2010/main" val="31586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215900" y="115888"/>
            <a:ext cx="8229600" cy="45402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rPr>
              <a:t>Piles à Combustible : principes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692696"/>
            <a:ext cx="4212629" cy="30535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364163" y="3681537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- A l'anode :</a:t>
            </a:r>
            <a:r>
              <a:rPr lang="fr-FR" altLang="fr-F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56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73333"/>
              </p:ext>
            </p:extLst>
          </p:nvPr>
        </p:nvGraphicFramePr>
        <p:xfrm>
          <a:off x="5292725" y="4005387"/>
          <a:ext cx="2160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040948" imgH="215806" progId="Equation.3">
                  <p:embed/>
                </p:oleObj>
              </mc:Choice>
              <mc:Fallback>
                <p:oleObj name="Equation" r:id="rId5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005387"/>
                        <a:ext cx="2160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908175" y="3645024"/>
            <a:ext cx="1516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- A la cathode :</a:t>
            </a:r>
            <a:r>
              <a:rPr lang="fr-FR" altLang="fr-FR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fr-FR" altLang="fr-FR" sz="1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56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07684"/>
              </p:ext>
            </p:extLst>
          </p:nvPr>
        </p:nvGraphicFramePr>
        <p:xfrm>
          <a:off x="1258888" y="3933949"/>
          <a:ext cx="273526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562100" imgH="355600" progId="Equation.3">
                  <p:embed/>
                </p:oleObj>
              </mc:Choice>
              <mc:Fallback>
                <p:oleObj name="Equation" r:id="rId7" imgW="156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933949"/>
                        <a:ext cx="2735262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5288" y="4833938"/>
            <a:ext cx="8748712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u="sng" dirty="0">
                <a:solidFill>
                  <a:schemeClr val="tx1"/>
                </a:solidFill>
                <a:latin typeface="Arial" charset="0"/>
              </a:rPr>
              <a:t>Énergie volumique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	12,7 MJ / m</a:t>
            </a:r>
            <a:r>
              <a:rPr lang="fr-FR" altLang="fr-FR" sz="1800" baseline="30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 à pression atmosphérique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u="sng" dirty="0">
                <a:solidFill>
                  <a:schemeClr val="tx1"/>
                </a:solidFill>
                <a:latin typeface="Arial" charset="0"/>
              </a:rPr>
              <a:t>de l’hydrogène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 :		2,2 MJ / litre compressé à 240 bars soit 0,62 kWh / litre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			(essence : 9 kWh / litre, batteries : 0,2 à 0,6 kWh / litre)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	96 % de l’Hydrogène produit par reformage du méthane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800" dirty="0">
                <a:solidFill>
                  <a:schemeClr val="tx1"/>
                </a:solidFill>
                <a:latin typeface="Arial" charset="0"/>
              </a:rPr>
              <a:t>				(CH4 + H2O =&gt; CO + 3H2)</a:t>
            </a:r>
          </a:p>
        </p:txBody>
      </p:sp>
    </p:spTree>
    <p:extLst>
      <p:ext uri="{BB962C8B-B14F-4D97-AF65-F5344CB8AC3E}">
        <p14:creationId xmlns:p14="http://schemas.microsoft.com/office/powerpoint/2010/main" val="3313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35" y="944835"/>
            <a:ext cx="5040313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514"/>
                  </a:outerShdw>
                </a:effectLst>
              </a14:hiddenEffects>
            </a:ext>
          </a:extLst>
        </p:spPr>
      </p:pic>
      <p:sp>
        <p:nvSpPr>
          <p:cNvPr id="28676" name="Rectangle 104"/>
          <p:cNvSpPr>
            <a:spLocks noGrp="1" noChangeArrowheads="1"/>
          </p:cNvSpPr>
          <p:nvPr>
            <p:ph type="title"/>
          </p:nvPr>
        </p:nvSpPr>
        <p:spPr>
          <a:xfrm>
            <a:off x="215900" y="115888"/>
            <a:ext cx="8229600" cy="454025"/>
          </a:xfrm>
          <a:noFill/>
        </p:spPr>
        <p:txBody>
          <a:bodyPr>
            <a:noAutofit/>
          </a:bodyPr>
          <a:lstStyle/>
          <a:p>
            <a:r>
              <a:rPr lang="fr-FR" altLang="fr-FR" sz="2800" b="1" dirty="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rPr>
              <a:t>Piles à Combustible : principes</a:t>
            </a:r>
          </a:p>
        </p:txBody>
      </p:sp>
      <p:sp>
        <p:nvSpPr>
          <p:cNvPr id="28677" name="Text Box 105"/>
          <p:cNvSpPr txBox="1">
            <a:spLocks noChangeArrowheads="1"/>
          </p:cNvSpPr>
          <p:nvPr/>
        </p:nvSpPr>
        <p:spPr bwMode="auto">
          <a:xfrm>
            <a:off x="142875" y="4616450"/>
            <a:ext cx="8748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hlink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Garamond" pitchFamily="18" charset="0"/>
              </a:rPr>
              <a:t>Source basse tension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Garamond" pitchFamily="18" charset="0"/>
              </a:rPr>
              <a:t>	- augmentation de la tension : mise en série de cellules (&lt;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Garamond" pitchFamily="18" charset="0"/>
              </a:rPr>
              <a:t>	- calibre en courant proportionnel à la surface (&lt; </a:t>
            </a:r>
            <a:r>
              <a:rPr lang="fr-FR" altLang="fr-FR" dirty="0" err="1">
                <a:solidFill>
                  <a:schemeClr val="tx1"/>
                </a:solidFill>
                <a:latin typeface="Garamond" pitchFamily="18" charset="0"/>
              </a:rPr>
              <a:t>qq</a:t>
            </a:r>
            <a:r>
              <a:rPr lang="fr-FR" altLang="fr-FR" dirty="0">
                <a:solidFill>
                  <a:schemeClr val="tx1"/>
                </a:solidFill>
                <a:latin typeface="Garamond" pitchFamily="18" charset="0"/>
              </a:rPr>
              <a:t> 100 cm²)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932040" y="1916832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>
                <a:latin typeface="Garamond" pitchFamily="18" charset="0"/>
              </a:rPr>
              <a:t>Par cellule :	0,6 V</a:t>
            </a:r>
          </a:p>
          <a:p>
            <a:pPr>
              <a:spcBef>
                <a:spcPct val="50000"/>
              </a:spcBef>
            </a:pPr>
            <a:r>
              <a:rPr lang="fr-FR" altLang="fr-FR" sz="2400" dirty="0">
                <a:latin typeface="Garamond" pitchFamily="18" charset="0"/>
              </a:rPr>
              <a:t>		0,6 </a:t>
            </a:r>
            <a:r>
              <a:rPr lang="fr-FR" altLang="fr-FR" sz="2400" dirty="0" smtClean="0">
                <a:latin typeface="Garamond" pitchFamily="18" charset="0"/>
              </a:rPr>
              <a:t>A/cm²</a:t>
            </a:r>
            <a:endParaRPr lang="fr-FR" altLang="fr-FR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CFD903-3C34-441D-BECB-55C1B28544C0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01613" y="1027113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835150" y="333375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800" b="1">
                <a:solidFill>
                  <a:srgbClr val="CC3300"/>
                </a:solidFill>
              </a:rPr>
              <a:t>Pile à Combustible : principe</a:t>
            </a:r>
            <a:endParaRPr lang="fr-FR" altLang="fr-FR" sz="2800">
              <a:solidFill>
                <a:srgbClr val="CC3300"/>
              </a:solidFill>
            </a:endParaRPr>
          </a:p>
        </p:txBody>
      </p:sp>
      <p:pic>
        <p:nvPicPr>
          <p:cNvPr id="11269" name="Picture 22" descr="evopa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44831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539750" y="1268413"/>
            <a:ext cx="345598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dirty="0"/>
              <a:t>	</a:t>
            </a:r>
            <a:r>
              <a:rPr lang="fr-FR" altLang="fr-FR" sz="2800" dirty="0" err="1"/>
              <a:t>Stacks</a:t>
            </a:r>
            <a:endParaRPr lang="fr-FR" altLang="fr-FR" sz="2800" dirty="0"/>
          </a:p>
          <a:p>
            <a:pPr>
              <a:spcBef>
                <a:spcPct val="50000"/>
              </a:spcBef>
            </a:pPr>
            <a:r>
              <a:rPr lang="fr-FR" altLang="fr-FR" sz="2400" dirty="0"/>
              <a:t>Exemple : 100 cellules</a:t>
            </a:r>
          </a:p>
          <a:p>
            <a:pPr>
              <a:spcBef>
                <a:spcPct val="50000"/>
              </a:spcBef>
            </a:pPr>
            <a:r>
              <a:rPr lang="fr-FR" altLang="fr-FR" sz="2400" dirty="0"/>
              <a:t>80 cm²</a:t>
            </a:r>
          </a:p>
          <a:p>
            <a:pPr>
              <a:spcBef>
                <a:spcPct val="50000"/>
              </a:spcBef>
            </a:pPr>
            <a:r>
              <a:rPr lang="fr-FR" altLang="fr-FR" sz="2400" dirty="0"/>
              <a:t>60 V – 40 A</a:t>
            </a:r>
          </a:p>
          <a:p>
            <a:pPr>
              <a:spcBef>
                <a:spcPct val="50000"/>
              </a:spcBef>
            </a:pPr>
            <a:r>
              <a:rPr lang="fr-FR" altLang="fr-FR" sz="2400" dirty="0"/>
              <a:t>2,5 </a:t>
            </a:r>
            <a:r>
              <a:rPr lang="fr-FR" altLang="fr-FR" sz="2400" dirty="0" smtClean="0"/>
              <a:t>kW</a:t>
            </a:r>
            <a:endParaRPr lang="fr-FR" altLang="fr-FR" sz="2400" dirty="0"/>
          </a:p>
        </p:txBody>
      </p:sp>
      <p:sp>
        <p:nvSpPr>
          <p:cNvPr id="11271" name="Line 46"/>
          <p:cNvSpPr>
            <a:spLocks noChangeShapeType="1"/>
          </p:cNvSpPr>
          <p:nvPr/>
        </p:nvSpPr>
        <p:spPr bwMode="auto">
          <a:xfrm>
            <a:off x="2771775" y="1557338"/>
            <a:ext cx="309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2" name="Line 69"/>
          <p:cNvSpPr>
            <a:spLocks noChangeShapeType="1"/>
          </p:cNvSpPr>
          <p:nvPr/>
        </p:nvSpPr>
        <p:spPr bwMode="auto">
          <a:xfrm>
            <a:off x="2771775" y="1557338"/>
            <a:ext cx="19446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6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593</Words>
  <Application>Microsoft Office PowerPoint</Application>
  <PresentationFormat>Affichage à l'écran (4:3)</PresentationFormat>
  <Paragraphs>234</Paragraphs>
  <Slides>25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Garamond</vt:lpstr>
      <vt:lpstr>Times New Roman</vt:lpstr>
      <vt:lpstr>Wingdings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Piles à Combustible : principes</vt:lpstr>
      <vt:lpstr>Piles à Combustible : principes</vt:lpstr>
      <vt:lpstr>Présentation PowerPoint</vt:lpstr>
      <vt:lpstr>Piles à Combustible : interfaces</vt:lpstr>
      <vt:lpstr>Piles à Combustible : régime transitoire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Sarrazin</dc:creator>
  <cp:lastModifiedBy>Benoit Sarrazin</cp:lastModifiedBy>
  <cp:revision>57</cp:revision>
  <dcterms:created xsi:type="dcterms:W3CDTF">2017-10-06T15:27:24Z</dcterms:created>
  <dcterms:modified xsi:type="dcterms:W3CDTF">2018-09-21T08:51:58Z</dcterms:modified>
</cp:coreProperties>
</file>