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56" r:id="rId4"/>
    <p:sldId id="259" r:id="rId5"/>
    <p:sldId id="257" r:id="rId6"/>
    <p:sldId id="258" r:id="rId7"/>
    <p:sldId id="260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2CD486-561D-4100-848C-A122ED2B24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CDE9DA4-0DF6-447F-A439-68F0F7EE07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B9B7783-E754-4E5C-A6D5-513ABF567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416CE-46BC-4C3E-A904-10EC5A3EFC24}" type="datetimeFigureOut">
              <a:rPr lang="fr-FR" smtClean="0"/>
              <a:t>15/09/2025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730343-F25E-481B-B2CA-CF8AF724C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D68D7E-553B-4B6A-ACA9-DBA153CA1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5656-254E-452F-AF7E-233AF8D0F9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3089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2E95C0-B53B-4A09-959D-6D73716E2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4A22620-E7D1-46B4-8574-3AC9F62A1E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BDD2DE1-A0DB-4BA5-80F9-3DE8BFEBE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416CE-46BC-4C3E-A904-10EC5A3EFC24}" type="datetimeFigureOut">
              <a:rPr lang="fr-FR" smtClean="0"/>
              <a:t>15/09/2025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064FD61-9E28-44DB-B37C-70C10C188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7222534-049E-4F81-A78C-C706D64E6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5656-254E-452F-AF7E-233AF8D0F9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4950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CDDBA44-355E-4DF2-9B8A-BEF1C5E300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127BE4A-B609-434F-8982-F84051AA19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10ED166-D5F6-41E2-BE09-359D2D1FB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416CE-46BC-4C3E-A904-10EC5A3EFC24}" type="datetimeFigureOut">
              <a:rPr lang="fr-FR" smtClean="0"/>
              <a:t>15/09/2025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477355-76EC-42FB-A19D-7AE91D88A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7770B5-09CB-4B77-B691-8F05F9013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5656-254E-452F-AF7E-233AF8D0F9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22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9226A6-5F25-4BCE-BD43-E5EA1E772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D32122F-4D9D-4070-A978-B422646AB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C7E9C66-5432-4C14-AA4F-4CDA60AC2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416CE-46BC-4C3E-A904-10EC5A3EFC24}" type="datetimeFigureOut">
              <a:rPr lang="fr-FR" smtClean="0"/>
              <a:t>15/09/2025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CDA9CC0-75CF-407F-B329-96C150AAA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EC1AD7-EFB7-446F-BD84-32E3E9FD2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5656-254E-452F-AF7E-233AF8D0F9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3074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4E9DC9-2377-4448-B853-DEE6899ED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68F37E8-F02B-4803-8945-51DE5C0091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D9BAD6-95E0-4186-91B5-A3CD444BA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416CE-46BC-4C3E-A904-10EC5A3EFC24}" type="datetimeFigureOut">
              <a:rPr lang="fr-FR" smtClean="0"/>
              <a:t>15/09/2025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D89BAB9-1B05-4674-9E84-BFF5DE4FC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25E484A-6F10-4DEE-879F-E03A4FD80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5656-254E-452F-AF7E-233AF8D0F9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8536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EAE2E8-912A-4C21-BAC4-40203DEDD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06CEBC-A560-47B8-8147-C5FED37B51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29F3599-2A58-4019-8C30-CF30163CBE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C657396-8C1C-438D-AF4C-6225E6A61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416CE-46BC-4C3E-A904-10EC5A3EFC24}" type="datetimeFigureOut">
              <a:rPr lang="fr-FR" smtClean="0"/>
              <a:t>15/09/2025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410CC90-B096-45A5-8A04-230ABF612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59D65C2-FA96-475E-91E3-5F02DAC82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5656-254E-452F-AF7E-233AF8D0F9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5897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6DBC2C-06AB-4CA7-AC3A-229E68FA4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3375F79-A117-466B-AF32-84524AD02B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204C07A-8DA5-4A3E-BE8B-808B8E5B10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E9823C9-DDEA-487F-80CD-0BD613F5EF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BAB4AAD-5F77-4E5B-A5B1-6E435007F8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D5CEF87-E0C1-4730-A5EF-B48CFB738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416CE-46BC-4C3E-A904-10EC5A3EFC24}" type="datetimeFigureOut">
              <a:rPr lang="fr-FR" smtClean="0"/>
              <a:t>15/09/2025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6F93153-7A53-4769-91C6-E187DD30A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70FD83A-9DC0-4D2E-A63B-41D6987F2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5656-254E-452F-AF7E-233AF8D0F9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1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B90C4B-7229-4162-AB9A-A4145B58B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2C5C774-8903-4DCA-8BB7-CC8B0017F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416CE-46BC-4C3E-A904-10EC5A3EFC24}" type="datetimeFigureOut">
              <a:rPr lang="fr-FR" smtClean="0"/>
              <a:t>15/09/2025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22B28C9-01B5-4205-B669-3F756B377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694B5F3-14C4-4A8C-926C-A08F4ECFF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5656-254E-452F-AF7E-233AF8D0F9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6001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4F67855-89F0-4AF2-AB43-F3BBFAEF7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416CE-46BC-4C3E-A904-10EC5A3EFC24}" type="datetimeFigureOut">
              <a:rPr lang="fr-FR" smtClean="0"/>
              <a:t>15/09/2025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8F6119D-E947-4058-8923-C65F8BAC1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D2BB82B-DEB5-4322-91AF-87447D11F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5656-254E-452F-AF7E-233AF8D0F9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075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088BAA-C778-4D21-9392-8923CD18B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6C5537-25BC-42E1-B4B2-AC8F3DB02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E20CA58-8C8F-49DB-86DE-B02F31CEDF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62B46DF-6CAD-46AE-80EF-00CC3041E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416CE-46BC-4C3E-A904-10EC5A3EFC24}" type="datetimeFigureOut">
              <a:rPr lang="fr-FR" smtClean="0"/>
              <a:t>15/09/2025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5CE55D3-66D5-4F36-99CB-F9A6047F0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DBD06F9-B3B2-423E-A064-D6A98D57A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5656-254E-452F-AF7E-233AF8D0F9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5632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F59C67-428B-4371-99D0-FCD5C394C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C6B7FA3-DF75-4109-98D4-62C58BF864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6A14AC7-7BAE-49C4-9D80-12361D89E7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943BF3-E7E9-464E-978C-BD598DE9F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416CE-46BC-4C3E-A904-10EC5A3EFC24}" type="datetimeFigureOut">
              <a:rPr lang="fr-FR" smtClean="0"/>
              <a:t>15/09/2025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716946E-2A5F-4B47-BD7D-39C364970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3709791-9B59-4556-A6A8-909ECF44E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5656-254E-452F-AF7E-233AF8D0F9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0460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DECFFFB-C676-4134-ABD4-2D18DD30C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44EA58A-0661-4BDC-889A-EEBEC253F6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D36F2C-80EF-4CC9-8D88-7E17CCF823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416CE-46BC-4C3E-A904-10EC5A3EFC24}" type="datetimeFigureOut">
              <a:rPr lang="fr-FR" smtClean="0"/>
              <a:t>15/09/2025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AC8A6C-8733-44B5-9490-2E84283209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5C3229E-F86E-4ED3-89C3-B2F862C46A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45656-254E-452F-AF7E-233AF8D0F9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3973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2739360E-AA82-4E0B-A18D-0F2A003BF392}"/>
              </a:ext>
            </a:extLst>
          </p:cNvPr>
          <p:cNvSpPr txBox="1"/>
          <p:nvPr/>
        </p:nvSpPr>
        <p:spPr>
          <a:xfrm flipH="1">
            <a:off x="3560705" y="317362"/>
            <a:ext cx="6497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Informations Importantes: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B2563E2-9B37-4CCE-AC55-6918E0BA93E3}"/>
              </a:ext>
            </a:extLst>
          </p:cNvPr>
          <p:cNvSpPr txBox="1"/>
          <p:nvPr/>
        </p:nvSpPr>
        <p:spPr>
          <a:xfrm flipH="1">
            <a:off x="767171" y="2018522"/>
            <a:ext cx="49205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Elections des délégués </a:t>
            </a:r>
            <a:r>
              <a:rPr lang="fr-FR" dirty="0"/>
              <a:t>(TP Conception) : </a:t>
            </a:r>
          </a:p>
          <a:p>
            <a:r>
              <a:rPr lang="fr-FR" dirty="0"/>
              <a:t>	1 par groupe de TP +  Suppléant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C738A2E-1C58-462E-AB85-241957C0153D}"/>
              </a:ext>
            </a:extLst>
          </p:cNvPr>
          <p:cNvSpPr txBox="1"/>
          <p:nvPr/>
        </p:nvSpPr>
        <p:spPr>
          <a:xfrm flipH="1">
            <a:off x="767171" y="1551455"/>
            <a:ext cx="6363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Handicap de type Dyslexie ou autres : </a:t>
            </a:r>
            <a:r>
              <a:rPr lang="fr-FR" b="1" dirty="0"/>
              <a:t>M </a:t>
            </a:r>
            <a:r>
              <a:rPr lang="fr-FR" b="1" dirty="0" err="1"/>
              <a:t>Ardila</a:t>
            </a:r>
            <a:r>
              <a:rPr lang="fr-FR" b="1" dirty="0"/>
              <a:t> Gustavo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789F83E-CA7C-483A-AB94-99BEFD698FE5}"/>
              </a:ext>
            </a:extLst>
          </p:cNvPr>
          <p:cNvSpPr txBox="1"/>
          <p:nvPr/>
        </p:nvSpPr>
        <p:spPr>
          <a:xfrm flipH="1">
            <a:off x="767171" y="889449"/>
            <a:ext cx="63634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Votre adresse mail étudiant à </a:t>
            </a:r>
            <a:r>
              <a:rPr lang="fr-FR" b="1" dirty="0"/>
              <a:t>regarder tous les jours </a:t>
            </a:r>
            <a:r>
              <a:rPr lang="fr-FR" dirty="0"/>
              <a:t>:</a:t>
            </a:r>
          </a:p>
          <a:p>
            <a:r>
              <a:rPr lang="fr-FR" dirty="0"/>
              <a:t>	</a:t>
            </a:r>
            <a:r>
              <a:rPr lang="fr-FR" b="1" dirty="0"/>
              <a:t>  …….@etu-univ-grenoble-alpes.fr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2870235-7C57-4DA8-88BC-FBDAD4DDA19F}"/>
              </a:ext>
            </a:extLst>
          </p:cNvPr>
          <p:cNvSpPr txBox="1"/>
          <p:nvPr/>
        </p:nvSpPr>
        <p:spPr>
          <a:xfrm flipH="1">
            <a:off x="767171" y="2726760"/>
            <a:ext cx="10398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Anglais : LV1 obligatoire à l’IUT</a:t>
            </a:r>
          </a:p>
          <a:p>
            <a:r>
              <a:rPr lang="fr-FR" dirty="0"/>
              <a:t>	Possibilité de suivre une LV2 au 2</a:t>
            </a:r>
            <a:r>
              <a:rPr lang="fr-FR" baseline="30000" dirty="0"/>
              <a:t>ème</a:t>
            </a:r>
            <a:r>
              <a:rPr lang="fr-FR" dirty="0"/>
              <a:t> semestre, information donnée par votre prof d’anglais au S1</a:t>
            </a:r>
          </a:p>
          <a:p>
            <a:r>
              <a:rPr lang="fr-FR" dirty="0"/>
              <a:t>	Valorisation de la note LV1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2F75CC0-A938-4868-85CA-7E7B4A7B08C3}"/>
              </a:ext>
            </a:extLst>
          </p:cNvPr>
          <p:cNvSpPr txBox="1"/>
          <p:nvPr/>
        </p:nvSpPr>
        <p:spPr>
          <a:xfrm flipH="1">
            <a:off x="767171" y="3650090"/>
            <a:ext cx="107844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Suivi des notes: </a:t>
            </a:r>
            <a:r>
              <a:rPr lang="fr-FR" b="1" dirty="0" err="1"/>
              <a:t>Scodoc</a:t>
            </a:r>
            <a:endParaRPr lang="fr-FR" b="1" dirty="0"/>
          </a:p>
          <a:p>
            <a:r>
              <a:rPr lang="fr-FR" dirty="0"/>
              <a:t>	- Contrôle continu (toutes les notes comptent)</a:t>
            </a:r>
          </a:p>
          <a:p>
            <a:r>
              <a:rPr lang="fr-FR" dirty="0"/>
              <a:t>	- Les notes sont rentrées au fur et à mesure par vos enseignants dans une application appelée </a:t>
            </a:r>
            <a:r>
              <a:rPr lang="fr-FR" dirty="0" err="1"/>
              <a:t>Scodoc</a:t>
            </a:r>
            <a:endParaRPr lang="fr-FR" dirty="0"/>
          </a:p>
          <a:p>
            <a:r>
              <a:rPr lang="fr-FR" dirty="0"/>
              <a:t>	- Les notes ne sont pas disponibles immédiatement, elles sont envoyées régulièrement par le DE sous 	forme d’un relevé de notes semestriel en PDF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FFC51AEA-93F7-4A93-B4F8-B3A74B11906D}"/>
              </a:ext>
            </a:extLst>
          </p:cNvPr>
          <p:cNvSpPr txBox="1"/>
          <p:nvPr/>
        </p:nvSpPr>
        <p:spPr>
          <a:xfrm flipH="1">
            <a:off x="767171" y="5194205"/>
            <a:ext cx="10784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highlight>
                  <a:srgbClr val="FFFF00"/>
                </a:highlight>
              </a:rPr>
              <a:t>Je vous demande de vérifier chaque relevé de notes que vous recevrez</a:t>
            </a:r>
          </a:p>
          <a:p>
            <a:r>
              <a:rPr lang="fr-FR" dirty="0"/>
              <a:t>	En cas de problème sur une note ou une absence, contacter immédiatement l’enseignant concerné et 	me mettre en copie du mail</a:t>
            </a:r>
          </a:p>
        </p:txBody>
      </p:sp>
    </p:spTree>
    <p:extLst>
      <p:ext uri="{BB962C8B-B14F-4D97-AF65-F5344CB8AC3E}">
        <p14:creationId xmlns:p14="http://schemas.microsoft.com/office/powerpoint/2010/main" val="948136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E2CA90F-38D0-413D-8D34-B49D71DCCDC6}"/>
              </a:ext>
            </a:extLst>
          </p:cNvPr>
          <p:cNvSpPr txBox="1"/>
          <p:nvPr/>
        </p:nvSpPr>
        <p:spPr>
          <a:xfrm>
            <a:off x="1109708" y="745723"/>
            <a:ext cx="1384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Semestre 1: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FFB1BCCC-1B12-4E96-99E4-809AC99059F5}"/>
              </a:ext>
            </a:extLst>
          </p:cNvPr>
          <p:cNvSpPr/>
          <p:nvPr/>
        </p:nvSpPr>
        <p:spPr>
          <a:xfrm>
            <a:off x="535621" y="577047"/>
            <a:ext cx="2556769" cy="3844031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380E580-FFE9-4ED8-859F-D91CFF8261BE}"/>
              </a:ext>
            </a:extLst>
          </p:cNvPr>
          <p:cNvSpPr txBox="1"/>
          <p:nvPr/>
        </p:nvSpPr>
        <p:spPr>
          <a:xfrm>
            <a:off x="1313894" y="1473693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1.1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4BD383A-B2CB-4228-8BF4-1E5A7F2CB9F3}"/>
              </a:ext>
            </a:extLst>
          </p:cNvPr>
          <p:cNvSpPr txBox="1"/>
          <p:nvPr/>
        </p:nvSpPr>
        <p:spPr>
          <a:xfrm>
            <a:off x="1313894" y="2129731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1.2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D04D55CE-7BBD-4E52-A30E-9E8A8B276E1B}"/>
              </a:ext>
            </a:extLst>
          </p:cNvPr>
          <p:cNvSpPr txBox="1"/>
          <p:nvPr/>
        </p:nvSpPr>
        <p:spPr>
          <a:xfrm>
            <a:off x="1313894" y="2785769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1.3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4AE7E99-881F-4229-B03E-078ABA8664CB}"/>
              </a:ext>
            </a:extLst>
          </p:cNvPr>
          <p:cNvSpPr txBox="1"/>
          <p:nvPr/>
        </p:nvSpPr>
        <p:spPr>
          <a:xfrm>
            <a:off x="1313894" y="3441807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1.4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4B4C1041-E9DC-4E25-964A-0126468E0E7B}"/>
              </a:ext>
            </a:extLst>
          </p:cNvPr>
          <p:cNvSpPr txBox="1"/>
          <p:nvPr/>
        </p:nvSpPr>
        <p:spPr>
          <a:xfrm>
            <a:off x="5465686" y="763479"/>
            <a:ext cx="1384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Semestre 2: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E776843A-24B4-481C-BD17-F126E686B452}"/>
              </a:ext>
            </a:extLst>
          </p:cNvPr>
          <p:cNvSpPr txBox="1"/>
          <p:nvPr/>
        </p:nvSpPr>
        <p:spPr>
          <a:xfrm>
            <a:off x="5669872" y="1491449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2.1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44796767-85AC-46ED-AAEE-4A54FF957276}"/>
              </a:ext>
            </a:extLst>
          </p:cNvPr>
          <p:cNvSpPr txBox="1"/>
          <p:nvPr/>
        </p:nvSpPr>
        <p:spPr>
          <a:xfrm>
            <a:off x="5669872" y="2147487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2.2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0F70ED1-D096-477A-823E-7A578FC7B2E1}"/>
              </a:ext>
            </a:extLst>
          </p:cNvPr>
          <p:cNvSpPr txBox="1"/>
          <p:nvPr/>
        </p:nvSpPr>
        <p:spPr>
          <a:xfrm>
            <a:off x="5669872" y="2803525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2.3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585576FB-8711-4492-8555-F0522757BFD5}"/>
              </a:ext>
            </a:extLst>
          </p:cNvPr>
          <p:cNvSpPr txBox="1"/>
          <p:nvPr/>
        </p:nvSpPr>
        <p:spPr>
          <a:xfrm>
            <a:off x="5669872" y="3459563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2.4</a:t>
            </a: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8A25CE5E-2E74-40DA-8096-1F1D694870B2}"/>
              </a:ext>
            </a:extLst>
          </p:cNvPr>
          <p:cNvSpPr/>
          <p:nvPr/>
        </p:nvSpPr>
        <p:spPr>
          <a:xfrm>
            <a:off x="4817615" y="594803"/>
            <a:ext cx="2556769" cy="3844031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92272F9C-964F-4CC4-9FE6-358B19F4098D}"/>
              </a:ext>
            </a:extLst>
          </p:cNvPr>
          <p:cNvCxnSpPr>
            <a:stCxn id="5" idx="6"/>
            <a:endCxn id="17" idx="2"/>
          </p:cNvCxnSpPr>
          <p:nvPr/>
        </p:nvCxnSpPr>
        <p:spPr>
          <a:xfrm>
            <a:off x="3092390" y="2499063"/>
            <a:ext cx="1725225" cy="1775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>
            <a:extLst>
              <a:ext uri="{FF2B5EF4-FFF2-40B4-BE49-F238E27FC236}">
                <a16:creationId xmlns:a16="http://schemas.microsoft.com/office/drawing/2014/main" id="{3A5CB065-BB35-4113-83F9-7A382D991D53}"/>
              </a:ext>
            </a:extLst>
          </p:cNvPr>
          <p:cNvSpPr txBox="1"/>
          <p:nvPr/>
        </p:nvSpPr>
        <p:spPr>
          <a:xfrm>
            <a:off x="3262544" y="1681461"/>
            <a:ext cx="13849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Commission</a:t>
            </a:r>
          </a:p>
          <a:p>
            <a:pPr algn="ctr"/>
            <a:r>
              <a:rPr lang="fr-FR" b="1" u="sng" dirty="0"/>
              <a:t>Fin S1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BDCDCEF8-0179-473C-819E-4D5BB904CB22}"/>
              </a:ext>
            </a:extLst>
          </p:cNvPr>
          <p:cNvSpPr txBox="1"/>
          <p:nvPr/>
        </p:nvSpPr>
        <p:spPr>
          <a:xfrm>
            <a:off x="3262544" y="2688090"/>
            <a:ext cx="1460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Bilan sur les problèmes d’absences ou de niveau</a:t>
            </a:r>
          </a:p>
        </p:txBody>
      </p: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4DEC06CF-546E-4176-B9D3-1C8AA55333FA}"/>
              </a:ext>
            </a:extLst>
          </p:cNvPr>
          <p:cNvCxnSpPr>
            <a:cxnSpLocks/>
            <a:stCxn id="17" idx="6"/>
          </p:cNvCxnSpPr>
          <p:nvPr/>
        </p:nvCxnSpPr>
        <p:spPr>
          <a:xfrm>
            <a:off x="7374384" y="2516819"/>
            <a:ext cx="2293394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E49D21FE-0391-4C58-8440-C2D43B79546A}"/>
              </a:ext>
            </a:extLst>
          </p:cNvPr>
          <p:cNvSpPr txBox="1"/>
          <p:nvPr/>
        </p:nvSpPr>
        <p:spPr>
          <a:xfrm>
            <a:off x="7630357" y="1681461"/>
            <a:ext cx="13849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Commission</a:t>
            </a:r>
          </a:p>
          <a:p>
            <a:pPr algn="ctr"/>
            <a:r>
              <a:rPr lang="fr-FR" b="1" u="sng" dirty="0"/>
              <a:t>Fin S2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ABC9D71F-36B9-4C67-B413-D903B7D0A5A2}"/>
              </a:ext>
            </a:extLst>
          </p:cNvPr>
          <p:cNvSpPr txBox="1"/>
          <p:nvPr/>
        </p:nvSpPr>
        <p:spPr>
          <a:xfrm>
            <a:off x="7639233" y="2688090"/>
            <a:ext cx="14603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Décisions sur le passage en BUT2 ou le droit à redoubler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7CD8FF12-5C8A-427C-B955-EFE61BD264C8}"/>
              </a:ext>
            </a:extLst>
          </p:cNvPr>
          <p:cNvSpPr txBox="1"/>
          <p:nvPr/>
        </p:nvSpPr>
        <p:spPr>
          <a:xfrm>
            <a:off x="9821661" y="1529566"/>
            <a:ext cx="21128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Redoublement</a:t>
            </a:r>
          </a:p>
          <a:p>
            <a:endParaRPr lang="fr-FR" sz="2400" b="1" dirty="0"/>
          </a:p>
          <a:p>
            <a:r>
              <a:rPr lang="fr-FR" sz="2400" b="1" dirty="0"/>
              <a:t>BUT 2</a:t>
            </a:r>
          </a:p>
          <a:p>
            <a:endParaRPr lang="fr-FR" sz="2400" b="1" dirty="0"/>
          </a:p>
          <a:p>
            <a:r>
              <a:rPr lang="fr-FR" sz="2400" b="1" dirty="0"/>
              <a:t>Exclusion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AD9B9600-58B1-4FEE-B896-A3573369EED4}"/>
              </a:ext>
            </a:extLst>
          </p:cNvPr>
          <p:cNvSpPr txBox="1"/>
          <p:nvPr/>
        </p:nvSpPr>
        <p:spPr>
          <a:xfrm>
            <a:off x="3690151" y="4797472"/>
            <a:ext cx="49359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Règles commission S2 pour passage en BUT2 :</a:t>
            </a:r>
          </a:p>
          <a:p>
            <a:r>
              <a:rPr lang="fr-FR" dirty="0"/>
              <a:t>4 compétences ≥ 8/20</a:t>
            </a:r>
          </a:p>
          <a:p>
            <a:r>
              <a:rPr lang="fr-FR" dirty="0"/>
              <a:t>et 3 compétences ≥ 10/20</a:t>
            </a:r>
          </a:p>
          <a:p>
            <a:r>
              <a:rPr lang="fr-FR" dirty="0"/>
              <a:t>et Nombre d’absences injustifiées ≤ 4 par semestre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EFBE8FA6-44B8-4340-84C3-ED4FF6C21C5A}"/>
              </a:ext>
            </a:extLst>
          </p:cNvPr>
          <p:cNvSpPr txBox="1"/>
          <p:nvPr/>
        </p:nvSpPr>
        <p:spPr>
          <a:xfrm>
            <a:off x="294444" y="4801858"/>
            <a:ext cx="339570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Compétences :</a:t>
            </a:r>
          </a:p>
          <a:p>
            <a:r>
              <a:rPr lang="fr-FR" dirty="0"/>
              <a:t>C1 : Moyenne UE1.1 et UE 2.1</a:t>
            </a:r>
          </a:p>
          <a:p>
            <a:r>
              <a:rPr lang="fr-FR" dirty="0"/>
              <a:t>C2 : Moyenne UE1.2 et UE 2.2</a:t>
            </a:r>
          </a:p>
          <a:p>
            <a:r>
              <a:rPr lang="fr-FR" dirty="0"/>
              <a:t>C3 : Moyenne UE1.3 et UE 2.3</a:t>
            </a:r>
          </a:p>
          <a:p>
            <a:r>
              <a:rPr lang="fr-FR" dirty="0"/>
              <a:t>C4 : Moyenne UE1.4 et UE 2.4</a:t>
            </a:r>
            <a:endParaRPr lang="fr-FR" b="1" dirty="0"/>
          </a:p>
        </p:txBody>
      </p: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2C6FE195-B2F8-457F-8151-40DDB0FC43F0}"/>
              </a:ext>
            </a:extLst>
          </p:cNvPr>
          <p:cNvCxnSpPr/>
          <p:nvPr/>
        </p:nvCxnSpPr>
        <p:spPr>
          <a:xfrm>
            <a:off x="9738804" y="1658359"/>
            <a:ext cx="0" cy="176839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oneTexte 34">
            <a:extLst>
              <a:ext uri="{FF2B5EF4-FFF2-40B4-BE49-F238E27FC236}">
                <a16:creationId xmlns:a16="http://schemas.microsoft.com/office/drawing/2014/main" id="{DF63E812-E60A-440D-9AA9-3A1E690505E0}"/>
              </a:ext>
            </a:extLst>
          </p:cNvPr>
          <p:cNvSpPr txBox="1"/>
          <p:nvPr/>
        </p:nvSpPr>
        <p:spPr>
          <a:xfrm>
            <a:off x="9738804" y="4610106"/>
            <a:ext cx="1384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Grand Jury :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4E23ADB8-D50C-49D0-9807-9DF76BF33041}"/>
              </a:ext>
            </a:extLst>
          </p:cNvPr>
          <p:cNvSpPr txBox="1"/>
          <p:nvPr/>
        </p:nvSpPr>
        <p:spPr>
          <a:xfrm>
            <a:off x="8948693" y="4990148"/>
            <a:ext cx="29858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Validations des décisions de la commission fin S2 du département.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(Intraitables sur les absences)</a:t>
            </a:r>
          </a:p>
        </p:txBody>
      </p:sp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5C47AF55-7646-4C94-BC38-F9018908420D}"/>
              </a:ext>
            </a:extLst>
          </p:cNvPr>
          <p:cNvCxnSpPr>
            <a:cxnSpLocks/>
          </p:cNvCxnSpPr>
          <p:nvPr/>
        </p:nvCxnSpPr>
        <p:spPr>
          <a:xfrm flipH="1" flipV="1">
            <a:off x="9428085" y="3551068"/>
            <a:ext cx="787153" cy="108123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1519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9CDB48AD-7F8C-48D7-B1A2-AF94D46200DF}"/>
              </a:ext>
            </a:extLst>
          </p:cNvPr>
          <p:cNvSpPr txBox="1"/>
          <p:nvPr/>
        </p:nvSpPr>
        <p:spPr>
          <a:xfrm>
            <a:off x="729841" y="616276"/>
            <a:ext cx="8202336" cy="1070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Contraintes :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Programme Pédagogique National (PPN) :</a:t>
            </a:r>
          </a:p>
          <a:p>
            <a:pPr marL="1257300" lvl="2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fr-F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Volume horaire, répartition entre les ressources, …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2792A24-7C33-4D8D-9F71-BACF38BFC45F}"/>
              </a:ext>
            </a:extLst>
          </p:cNvPr>
          <p:cNvSpPr txBox="1"/>
          <p:nvPr/>
        </p:nvSpPr>
        <p:spPr>
          <a:xfrm>
            <a:off x="7290033" y="385443"/>
            <a:ext cx="2796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u="sng" dirty="0"/>
              <a:t>Emploi du temps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D51D554-55D3-45D5-AEB9-90B695BBBFF4}"/>
              </a:ext>
            </a:extLst>
          </p:cNvPr>
          <p:cNvSpPr txBox="1"/>
          <p:nvPr/>
        </p:nvSpPr>
        <p:spPr>
          <a:xfrm>
            <a:off x="899719" y="4826339"/>
            <a:ext cx="10215694" cy="17661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Résultats 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Toutes ces contraintes mènent certaines semaines parfois à des emplois du temps pas satisfaisants pour certains groupes de TP ou TD :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Heures mal réparties dans la semaine.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Amphi éloigné du TD ou TP pour certains groupes.</a:t>
            </a:r>
            <a:endParaRPr lang="fr-FR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4AA2F02C-4AB4-43B4-8397-FCAED6C3B622}"/>
              </a:ext>
            </a:extLst>
          </p:cNvPr>
          <p:cNvSpPr txBox="1"/>
          <p:nvPr/>
        </p:nvSpPr>
        <p:spPr>
          <a:xfrm>
            <a:off x="729841" y="1547164"/>
            <a:ext cx="6094602" cy="968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Déroulé pédagogique de chaque ressource :</a:t>
            </a:r>
          </a:p>
          <a:p>
            <a:pPr marL="1257300" lvl="2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Enchainements</a:t>
            </a:r>
            <a:r>
              <a:rPr lang="fr-F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(Amphi puis TD puis TP par exemple)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47D43F7C-3B85-4044-8E40-E159563CF087}"/>
              </a:ext>
            </a:extLst>
          </p:cNvPr>
          <p:cNvSpPr txBox="1"/>
          <p:nvPr/>
        </p:nvSpPr>
        <p:spPr>
          <a:xfrm>
            <a:off x="729841" y="2439039"/>
            <a:ext cx="6094602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Disponibilités des salles spécifiques :</a:t>
            </a:r>
          </a:p>
          <a:p>
            <a:pPr marL="1257300" lvl="2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fr-F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fr-F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nformatique, atelier, SDM, </a:t>
            </a:r>
            <a:r>
              <a:rPr lang="fr-FR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Autom</a:t>
            </a:r>
            <a:r>
              <a:rPr lang="fr-F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676B5B22-42AA-4F1F-82DE-F60E1BE8720A}"/>
              </a:ext>
            </a:extLst>
          </p:cNvPr>
          <p:cNvSpPr txBox="1"/>
          <p:nvPr/>
        </p:nvSpPr>
        <p:spPr>
          <a:xfrm>
            <a:off x="729841" y="2996305"/>
            <a:ext cx="78772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fr-FR" b="1" dirty="0">
                <a:latin typeface="Calibri" panose="020F0502020204030204" pitchFamily="34" charset="0"/>
                <a:cs typeface="Times New Roman" panose="02020603050405020304" pitchFamily="18" charset="0"/>
              </a:rPr>
              <a:t>Disponibilités des enseignants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des vacataires, des enseignants-chercheurs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2994ECE4-7270-4B0E-85B2-76F6962D2DB6}"/>
              </a:ext>
            </a:extLst>
          </p:cNvPr>
          <p:cNvSpPr txBox="1"/>
          <p:nvPr/>
        </p:nvSpPr>
        <p:spPr>
          <a:xfrm>
            <a:off x="729841" y="3359792"/>
            <a:ext cx="6195268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Budgétaire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(Amphi moins couteux que TD …)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241CB863-5A56-4658-8F21-9D2D056FFFEC}"/>
              </a:ext>
            </a:extLst>
          </p:cNvPr>
          <p:cNvSpPr txBox="1"/>
          <p:nvPr/>
        </p:nvSpPr>
        <p:spPr>
          <a:xfrm>
            <a:off x="729841" y="3730364"/>
            <a:ext cx="6195268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Calendrier: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Vacances, jours fériés, EDT BUT 2 et BUT 3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E4C7A3AD-9540-4A8C-9017-45E2D65AE9CC}"/>
              </a:ext>
            </a:extLst>
          </p:cNvPr>
          <p:cNvSpPr txBox="1"/>
          <p:nvPr/>
        </p:nvSpPr>
        <p:spPr>
          <a:xfrm>
            <a:off x="2023846" y="4251397"/>
            <a:ext cx="8445616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C’est un vrai casse-tête pour les collègues en charge de faire ces emplois du temps</a:t>
            </a:r>
          </a:p>
        </p:txBody>
      </p:sp>
    </p:spTree>
    <p:extLst>
      <p:ext uri="{BB962C8B-B14F-4D97-AF65-F5344CB8AC3E}">
        <p14:creationId xmlns:p14="http://schemas.microsoft.com/office/powerpoint/2010/main" val="1446641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  <p:bldP spid="12" grpId="0"/>
      <p:bldP spid="14" grpId="0"/>
      <p:bldP spid="16" grpId="0"/>
      <p:bldP spid="18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7238DD84-9973-431B-B41B-CA4B473940CF}"/>
              </a:ext>
            </a:extLst>
          </p:cNvPr>
          <p:cNvSpPr txBox="1"/>
          <p:nvPr/>
        </p:nvSpPr>
        <p:spPr>
          <a:xfrm flipH="1">
            <a:off x="481945" y="1192657"/>
            <a:ext cx="107844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Les Bonus sur les notes :</a:t>
            </a:r>
            <a:r>
              <a:rPr lang="fr-FR" dirty="0"/>
              <a:t>	</a:t>
            </a:r>
          </a:p>
          <a:p>
            <a:r>
              <a:rPr lang="fr-FR" dirty="0"/>
              <a:t>	- Sport universitaire si note supérieure à 10/20.</a:t>
            </a:r>
          </a:p>
          <a:p>
            <a:r>
              <a:rPr lang="fr-FR" dirty="0"/>
              <a:t>	- Engagement sapeur pompier volontaire.</a:t>
            </a:r>
          </a:p>
          <a:p>
            <a:r>
              <a:rPr lang="fr-FR" dirty="0"/>
              <a:t>	- Engagement étudiant : Bonification sur le module PPP (Inscription en ligne sur LEO)</a:t>
            </a:r>
          </a:p>
          <a:p>
            <a:r>
              <a:rPr lang="fr-FR" dirty="0"/>
              <a:t>	- LV2 : Au semestre 2, 10% de la note de LV2 sera ajouté à la note de LV1.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BFC9F66-44A9-4142-80A5-5E6B1694F83A}"/>
              </a:ext>
            </a:extLst>
          </p:cNvPr>
          <p:cNvSpPr txBox="1"/>
          <p:nvPr/>
        </p:nvSpPr>
        <p:spPr>
          <a:xfrm flipH="1">
            <a:off x="481945" y="3013068"/>
            <a:ext cx="10784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Certificat de scolarité :</a:t>
            </a:r>
            <a:r>
              <a:rPr lang="fr-FR" dirty="0"/>
              <a:t>	</a:t>
            </a:r>
          </a:p>
          <a:p>
            <a:r>
              <a:rPr lang="fr-FR" dirty="0"/>
              <a:t>	</a:t>
            </a:r>
          </a:p>
          <a:p>
            <a:r>
              <a:rPr lang="fr-FR" dirty="0"/>
              <a:t>	A récupérer sur le site LEO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1780DDD-0C1C-47C3-824D-E46AD2E78B8E}"/>
              </a:ext>
            </a:extLst>
          </p:cNvPr>
          <p:cNvSpPr txBox="1"/>
          <p:nvPr/>
        </p:nvSpPr>
        <p:spPr>
          <a:xfrm flipH="1">
            <a:off x="3560705" y="317362"/>
            <a:ext cx="6497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Suite informations Importantes:</a:t>
            </a:r>
          </a:p>
        </p:txBody>
      </p:sp>
    </p:spTree>
    <p:extLst>
      <p:ext uri="{BB962C8B-B14F-4D97-AF65-F5344CB8AC3E}">
        <p14:creationId xmlns:p14="http://schemas.microsoft.com/office/powerpoint/2010/main" val="220648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E2CA90F-38D0-413D-8D34-B49D71DCCDC6}"/>
              </a:ext>
            </a:extLst>
          </p:cNvPr>
          <p:cNvSpPr txBox="1"/>
          <p:nvPr/>
        </p:nvSpPr>
        <p:spPr>
          <a:xfrm>
            <a:off x="1109708" y="745723"/>
            <a:ext cx="1384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Semestre 1: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FFB1BCCC-1B12-4E96-99E4-809AC99059F5}"/>
              </a:ext>
            </a:extLst>
          </p:cNvPr>
          <p:cNvSpPr/>
          <p:nvPr/>
        </p:nvSpPr>
        <p:spPr>
          <a:xfrm>
            <a:off x="535621" y="577047"/>
            <a:ext cx="2556769" cy="3844031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380E580-FFE9-4ED8-859F-D91CFF8261BE}"/>
              </a:ext>
            </a:extLst>
          </p:cNvPr>
          <p:cNvSpPr txBox="1"/>
          <p:nvPr/>
        </p:nvSpPr>
        <p:spPr>
          <a:xfrm>
            <a:off x="1313894" y="1473693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1.1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4BD383A-B2CB-4228-8BF4-1E5A7F2CB9F3}"/>
              </a:ext>
            </a:extLst>
          </p:cNvPr>
          <p:cNvSpPr txBox="1"/>
          <p:nvPr/>
        </p:nvSpPr>
        <p:spPr>
          <a:xfrm>
            <a:off x="1313894" y="2129731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1.2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D04D55CE-7BBD-4E52-A30E-9E8A8B276E1B}"/>
              </a:ext>
            </a:extLst>
          </p:cNvPr>
          <p:cNvSpPr txBox="1"/>
          <p:nvPr/>
        </p:nvSpPr>
        <p:spPr>
          <a:xfrm>
            <a:off x="1313894" y="2785769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1.3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4AE7E99-881F-4229-B03E-078ABA8664CB}"/>
              </a:ext>
            </a:extLst>
          </p:cNvPr>
          <p:cNvSpPr txBox="1"/>
          <p:nvPr/>
        </p:nvSpPr>
        <p:spPr>
          <a:xfrm>
            <a:off x="1313894" y="3441807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1.4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DE26B6F5-D95B-400A-B83A-96D876F261BB}"/>
              </a:ext>
            </a:extLst>
          </p:cNvPr>
          <p:cNvSpPr txBox="1"/>
          <p:nvPr/>
        </p:nvSpPr>
        <p:spPr>
          <a:xfrm flipH="1">
            <a:off x="3560705" y="317362"/>
            <a:ext cx="6497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Validation BUT 1:</a:t>
            </a:r>
          </a:p>
        </p:txBody>
      </p:sp>
    </p:spTree>
    <p:extLst>
      <p:ext uri="{BB962C8B-B14F-4D97-AF65-F5344CB8AC3E}">
        <p14:creationId xmlns:p14="http://schemas.microsoft.com/office/powerpoint/2010/main" val="1554902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E2CA90F-38D0-413D-8D34-B49D71DCCDC6}"/>
              </a:ext>
            </a:extLst>
          </p:cNvPr>
          <p:cNvSpPr txBox="1"/>
          <p:nvPr/>
        </p:nvSpPr>
        <p:spPr>
          <a:xfrm>
            <a:off x="1109708" y="745723"/>
            <a:ext cx="1384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Semestre 1: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FFB1BCCC-1B12-4E96-99E4-809AC99059F5}"/>
              </a:ext>
            </a:extLst>
          </p:cNvPr>
          <p:cNvSpPr/>
          <p:nvPr/>
        </p:nvSpPr>
        <p:spPr>
          <a:xfrm>
            <a:off x="535621" y="577047"/>
            <a:ext cx="2556769" cy="3844031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380E580-FFE9-4ED8-859F-D91CFF8261BE}"/>
              </a:ext>
            </a:extLst>
          </p:cNvPr>
          <p:cNvSpPr txBox="1"/>
          <p:nvPr/>
        </p:nvSpPr>
        <p:spPr>
          <a:xfrm>
            <a:off x="1313894" y="1473693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1.1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4BD383A-B2CB-4228-8BF4-1E5A7F2CB9F3}"/>
              </a:ext>
            </a:extLst>
          </p:cNvPr>
          <p:cNvSpPr txBox="1"/>
          <p:nvPr/>
        </p:nvSpPr>
        <p:spPr>
          <a:xfrm>
            <a:off x="1313894" y="2129731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1.2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D04D55CE-7BBD-4E52-A30E-9E8A8B276E1B}"/>
              </a:ext>
            </a:extLst>
          </p:cNvPr>
          <p:cNvSpPr txBox="1"/>
          <p:nvPr/>
        </p:nvSpPr>
        <p:spPr>
          <a:xfrm>
            <a:off x="1313894" y="2785769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1.3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4AE7E99-881F-4229-B03E-078ABA8664CB}"/>
              </a:ext>
            </a:extLst>
          </p:cNvPr>
          <p:cNvSpPr txBox="1"/>
          <p:nvPr/>
        </p:nvSpPr>
        <p:spPr>
          <a:xfrm>
            <a:off x="1313894" y="3441807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1.4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599B8794-0A71-4942-BEEE-532A5650C2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2898" y="272355"/>
            <a:ext cx="3568181" cy="3394123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40028846-0EC4-458C-8F94-EFEB08C33E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7507" y="251515"/>
            <a:ext cx="3751584" cy="2813688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8C13D4AF-B4DB-444E-8852-A01576E98D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2898" y="3960642"/>
            <a:ext cx="3637579" cy="249916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4A08D5DF-60F1-47DE-A8A3-A981AF668C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57507" y="3960642"/>
            <a:ext cx="3516603" cy="2083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684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E2CA90F-38D0-413D-8D34-B49D71DCCDC6}"/>
              </a:ext>
            </a:extLst>
          </p:cNvPr>
          <p:cNvSpPr txBox="1"/>
          <p:nvPr/>
        </p:nvSpPr>
        <p:spPr>
          <a:xfrm>
            <a:off x="1109708" y="745723"/>
            <a:ext cx="1384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Semestre 1: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FFB1BCCC-1B12-4E96-99E4-809AC99059F5}"/>
              </a:ext>
            </a:extLst>
          </p:cNvPr>
          <p:cNvSpPr/>
          <p:nvPr/>
        </p:nvSpPr>
        <p:spPr>
          <a:xfrm>
            <a:off x="535621" y="577047"/>
            <a:ext cx="2556769" cy="3844031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380E580-FFE9-4ED8-859F-D91CFF8261BE}"/>
              </a:ext>
            </a:extLst>
          </p:cNvPr>
          <p:cNvSpPr txBox="1"/>
          <p:nvPr/>
        </p:nvSpPr>
        <p:spPr>
          <a:xfrm>
            <a:off x="1313894" y="1473693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1.1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4BD383A-B2CB-4228-8BF4-1E5A7F2CB9F3}"/>
              </a:ext>
            </a:extLst>
          </p:cNvPr>
          <p:cNvSpPr txBox="1"/>
          <p:nvPr/>
        </p:nvSpPr>
        <p:spPr>
          <a:xfrm>
            <a:off x="1313894" y="2129731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1.2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D04D55CE-7BBD-4E52-A30E-9E8A8B276E1B}"/>
              </a:ext>
            </a:extLst>
          </p:cNvPr>
          <p:cNvSpPr txBox="1"/>
          <p:nvPr/>
        </p:nvSpPr>
        <p:spPr>
          <a:xfrm>
            <a:off x="1313894" y="2785769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1.3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4AE7E99-881F-4229-B03E-078ABA8664CB}"/>
              </a:ext>
            </a:extLst>
          </p:cNvPr>
          <p:cNvSpPr txBox="1"/>
          <p:nvPr/>
        </p:nvSpPr>
        <p:spPr>
          <a:xfrm>
            <a:off x="1313894" y="3441807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1.4</a:t>
            </a:r>
          </a:p>
        </p:txBody>
      </p: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92272F9C-964F-4CC4-9FE6-358B19F4098D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3092390" y="2499063"/>
            <a:ext cx="1725225" cy="1775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>
            <a:extLst>
              <a:ext uri="{FF2B5EF4-FFF2-40B4-BE49-F238E27FC236}">
                <a16:creationId xmlns:a16="http://schemas.microsoft.com/office/drawing/2014/main" id="{3A5CB065-BB35-4113-83F9-7A382D991D53}"/>
              </a:ext>
            </a:extLst>
          </p:cNvPr>
          <p:cNvSpPr txBox="1"/>
          <p:nvPr/>
        </p:nvSpPr>
        <p:spPr>
          <a:xfrm>
            <a:off x="3262544" y="1681461"/>
            <a:ext cx="13849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Commission</a:t>
            </a:r>
          </a:p>
          <a:p>
            <a:pPr algn="ctr"/>
            <a:r>
              <a:rPr lang="fr-FR" b="1" u="sng" dirty="0"/>
              <a:t>Fin S1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BDCDCEF8-0179-473C-819E-4D5BB904CB22}"/>
              </a:ext>
            </a:extLst>
          </p:cNvPr>
          <p:cNvSpPr txBox="1"/>
          <p:nvPr/>
        </p:nvSpPr>
        <p:spPr>
          <a:xfrm>
            <a:off x="3262544" y="2688090"/>
            <a:ext cx="1460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Bilan sur les problèmes d’absences ou de niveau</a:t>
            </a:r>
          </a:p>
        </p:txBody>
      </p:sp>
    </p:spTree>
    <p:extLst>
      <p:ext uri="{BB962C8B-B14F-4D97-AF65-F5344CB8AC3E}">
        <p14:creationId xmlns:p14="http://schemas.microsoft.com/office/powerpoint/2010/main" val="693888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E2CA90F-38D0-413D-8D34-B49D71DCCDC6}"/>
              </a:ext>
            </a:extLst>
          </p:cNvPr>
          <p:cNvSpPr txBox="1"/>
          <p:nvPr/>
        </p:nvSpPr>
        <p:spPr>
          <a:xfrm>
            <a:off x="1109708" y="745723"/>
            <a:ext cx="1384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Semestre 1: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FFB1BCCC-1B12-4E96-99E4-809AC99059F5}"/>
              </a:ext>
            </a:extLst>
          </p:cNvPr>
          <p:cNvSpPr/>
          <p:nvPr/>
        </p:nvSpPr>
        <p:spPr>
          <a:xfrm>
            <a:off x="535621" y="577047"/>
            <a:ext cx="2556769" cy="3844031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380E580-FFE9-4ED8-859F-D91CFF8261BE}"/>
              </a:ext>
            </a:extLst>
          </p:cNvPr>
          <p:cNvSpPr txBox="1"/>
          <p:nvPr/>
        </p:nvSpPr>
        <p:spPr>
          <a:xfrm>
            <a:off x="1313894" y="1473693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1.1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4BD383A-B2CB-4228-8BF4-1E5A7F2CB9F3}"/>
              </a:ext>
            </a:extLst>
          </p:cNvPr>
          <p:cNvSpPr txBox="1"/>
          <p:nvPr/>
        </p:nvSpPr>
        <p:spPr>
          <a:xfrm>
            <a:off x="1313894" y="2129731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1.2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D04D55CE-7BBD-4E52-A30E-9E8A8B276E1B}"/>
              </a:ext>
            </a:extLst>
          </p:cNvPr>
          <p:cNvSpPr txBox="1"/>
          <p:nvPr/>
        </p:nvSpPr>
        <p:spPr>
          <a:xfrm>
            <a:off x="1313894" y="2785769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1.3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4AE7E99-881F-4229-B03E-078ABA8664CB}"/>
              </a:ext>
            </a:extLst>
          </p:cNvPr>
          <p:cNvSpPr txBox="1"/>
          <p:nvPr/>
        </p:nvSpPr>
        <p:spPr>
          <a:xfrm>
            <a:off x="1313894" y="3441807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1.4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4B4C1041-E9DC-4E25-964A-0126468E0E7B}"/>
              </a:ext>
            </a:extLst>
          </p:cNvPr>
          <p:cNvSpPr txBox="1"/>
          <p:nvPr/>
        </p:nvSpPr>
        <p:spPr>
          <a:xfrm>
            <a:off x="5465686" y="763479"/>
            <a:ext cx="1384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Semestre 2: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E776843A-24B4-481C-BD17-F126E686B452}"/>
              </a:ext>
            </a:extLst>
          </p:cNvPr>
          <p:cNvSpPr txBox="1"/>
          <p:nvPr/>
        </p:nvSpPr>
        <p:spPr>
          <a:xfrm>
            <a:off x="5669872" y="1491449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2.1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44796767-85AC-46ED-AAEE-4A54FF957276}"/>
              </a:ext>
            </a:extLst>
          </p:cNvPr>
          <p:cNvSpPr txBox="1"/>
          <p:nvPr/>
        </p:nvSpPr>
        <p:spPr>
          <a:xfrm>
            <a:off x="5669872" y="2147487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2.2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0F70ED1-D096-477A-823E-7A578FC7B2E1}"/>
              </a:ext>
            </a:extLst>
          </p:cNvPr>
          <p:cNvSpPr txBox="1"/>
          <p:nvPr/>
        </p:nvSpPr>
        <p:spPr>
          <a:xfrm>
            <a:off x="5669872" y="2803525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2.3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585576FB-8711-4492-8555-F0522757BFD5}"/>
              </a:ext>
            </a:extLst>
          </p:cNvPr>
          <p:cNvSpPr txBox="1"/>
          <p:nvPr/>
        </p:nvSpPr>
        <p:spPr>
          <a:xfrm>
            <a:off x="5669872" y="3459563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2.4</a:t>
            </a: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8A25CE5E-2E74-40DA-8096-1F1D694870B2}"/>
              </a:ext>
            </a:extLst>
          </p:cNvPr>
          <p:cNvSpPr/>
          <p:nvPr/>
        </p:nvSpPr>
        <p:spPr>
          <a:xfrm>
            <a:off x="4817615" y="594803"/>
            <a:ext cx="2556769" cy="3844031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92272F9C-964F-4CC4-9FE6-358B19F4098D}"/>
              </a:ext>
            </a:extLst>
          </p:cNvPr>
          <p:cNvCxnSpPr>
            <a:stCxn id="5" idx="6"/>
            <a:endCxn id="17" idx="2"/>
          </p:cNvCxnSpPr>
          <p:nvPr/>
        </p:nvCxnSpPr>
        <p:spPr>
          <a:xfrm>
            <a:off x="3092390" y="2499063"/>
            <a:ext cx="1725225" cy="1775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>
            <a:extLst>
              <a:ext uri="{FF2B5EF4-FFF2-40B4-BE49-F238E27FC236}">
                <a16:creationId xmlns:a16="http://schemas.microsoft.com/office/drawing/2014/main" id="{3A5CB065-BB35-4113-83F9-7A382D991D53}"/>
              </a:ext>
            </a:extLst>
          </p:cNvPr>
          <p:cNvSpPr txBox="1"/>
          <p:nvPr/>
        </p:nvSpPr>
        <p:spPr>
          <a:xfrm>
            <a:off x="3262544" y="1681461"/>
            <a:ext cx="13849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Commission</a:t>
            </a:r>
          </a:p>
          <a:p>
            <a:pPr algn="ctr"/>
            <a:r>
              <a:rPr lang="fr-FR" b="1" u="sng" dirty="0"/>
              <a:t>Fin S1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BDCDCEF8-0179-473C-819E-4D5BB904CB22}"/>
              </a:ext>
            </a:extLst>
          </p:cNvPr>
          <p:cNvSpPr txBox="1"/>
          <p:nvPr/>
        </p:nvSpPr>
        <p:spPr>
          <a:xfrm>
            <a:off x="3262544" y="2688090"/>
            <a:ext cx="1460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Bilan sur les problèmes d’absences ou de niveau</a:t>
            </a:r>
          </a:p>
        </p:txBody>
      </p:sp>
    </p:spTree>
    <p:extLst>
      <p:ext uri="{BB962C8B-B14F-4D97-AF65-F5344CB8AC3E}">
        <p14:creationId xmlns:p14="http://schemas.microsoft.com/office/powerpoint/2010/main" val="3904325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E2CA90F-38D0-413D-8D34-B49D71DCCDC6}"/>
              </a:ext>
            </a:extLst>
          </p:cNvPr>
          <p:cNvSpPr txBox="1"/>
          <p:nvPr/>
        </p:nvSpPr>
        <p:spPr>
          <a:xfrm>
            <a:off x="1109708" y="745723"/>
            <a:ext cx="1384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Semestre 1: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FFB1BCCC-1B12-4E96-99E4-809AC99059F5}"/>
              </a:ext>
            </a:extLst>
          </p:cNvPr>
          <p:cNvSpPr/>
          <p:nvPr/>
        </p:nvSpPr>
        <p:spPr>
          <a:xfrm>
            <a:off x="535621" y="577047"/>
            <a:ext cx="2556769" cy="3844031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380E580-FFE9-4ED8-859F-D91CFF8261BE}"/>
              </a:ext>
            </a:extLst>
          </p:cNvPr>
          <p:cNvSpPr txBox="1"/>
          <p:nvPr/>
        </p:nvSpPr>
        <p:spPr>
          <a:xfrm>
            <a:off x="1313894" y="1473693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1.1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4BD383A-B2CB-4228-8BF4-1E5A7F2CB9F3}"/>
              </a:ext>
            </a:extLst>
          </p:cNvPr>
          <p:cNvSpPr txBox="1"/>
          <p:nvPr/>
        </p:nvSpPr>
        <p:spPr>
          <a:xfrm>
            <a:off x="1313894" y="2129731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1.2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D04D55CE-7BBD-4E52-A30E-9E8A8B276E1B}"/>
              </a:ext>
            </a:extLst>
          </p:cNvPr>
          <p:cNvSpPr txBox="1"/>
          <p:nvPr/>
        </p:nvSpPr>
        <p:spPr>
          <a:xfrm>
            <a:off x="1313894" y="2785769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1.3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4AE7E99-881F-4229-B03E-078ABA8664CB}"/>
              </a:ext>
            </a:extLst>
          </p:cNvPr>
          <p:cNvSpPr txBox="1"/>
          <p:nvPr/>
        </p:nvSpPr>
        <p:spPr>
          <a:xfrm>
            <a:off x="1313894" y="3441807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1.4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4B4C1041-E9DC-4E25-964A-0126468E0E7B}"/>
              </a:ext>
            </a:extLst>
          </p:cNvPr>
          <p:cNvSpPr txBox="1"/>
          <p:nvPr/>
        </p:nvSpPr>
        <p:spPr>
          <a:xfrm>
            <a:off x="5465686" y="763479"/>
            <a:ext cx="1384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Semestre 2: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E776843A-24B4-481C-BD17-F126E686B452}"/>
              </a:ext>
            </a:extLst>
          </p:cNvPr>
          <p:cNvSpPr txBox="1"/>
          <p:nvPr/>
        </p:nvSpPr>
        <p:spPr>
          <a:xfrm>
            <a:off x="5669872" y="1491449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2.1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44796767-85AC-46ED-AAEE-4A54FF957276}"/>
              </a:ext>
            </a:extLst>
          </p:cNvPr>
          <p:cNvSpPr txBox="1"/>
          <p:nvPr/>
        </p:nvSpPr>
        <p:spPr>
          <a:xfrm>
            <a:off x="5669872" y="2147487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2.2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0F70ED1-D096-477A-823E-7A578FC7B2E1}"/>
              </a:ext>
            </a:extLst>
          </p:cNvPr>
          <p:cNvSpPr txBox="1"/>
          <p:nvPr/>
        </p:nvSpPr>
        <p:spPr>
          <a:xfrm>
            <a:off x="5669872" y="2803525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2.3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585576FB-8711-4492-8555-F0522757BFD5}"/>
              </a:ext>
            </a:extLst>
          </p:cNvPr>
          <p:cNvSpPr txBox="1"/>
          <p:nvPr/>
        </p:nvSpPr>
        <p:spPr>
          <a:xfrm>
            <a:off x="5669872" y="3459563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2.4</a:t>
            </a: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8A25CE5E-2E74-40DA-8096-1F1D694870B2}"/>
              </a:ext>
            </a:extLst>
          </p:cNvPr>
          <p:cNvSpPr/>
          <p:nvPr/>
        </p:nvSpPr>
        <p:spPr>
          <a:xfrm>
            <a:off x="4817615" y="594803"/>
            <a:ext cx="2556769" cy="3844031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92272F9C-964F-4CC4-9FE6-358B19F4098D}"/>
              </a:ext>
            </a:extLst>
          </p:cNvPr>
          <p:cNvCxnSpPr>
            <a:stCxn id="5" idx="6"/>
            <a:endCxn id="17" idx="2"/>
          </p:cNvCxnSpPr>
          <p:nvPr/>
        </p:nvCxnSpPr>
        <p:spPr>
          <a:xfrm>
            <a:off x="3092390" y="2499063"/>
            <a:ext cx="1725225" cy="1775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>
            <a:extLst>
              <a:ext uri="{FF2B5EF4-FFF2-40B4-BE49-F238E27FC236}">
                <a16:creationId xmlns:a16="http://schemas.microsoft.com/office/drawing/2014/main" id="{3A5CB065-BB35-4113-83F9-7A382D991D53}"/>
              </a:ext>
            </a:extLst>
          </p:cNvPr>
          <p:cNvSpPr txBox="1"/>
          <p:nvPr/>
        </p:nvSpPr>
        <p:spPr>
          <a:xfrm>
            <a:off x="3262544" y="1681461"/>
            <a:ext cx="13849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Commission</a:t>
            </a:r>
          </a:p>
          <a:p>
            <a:pPr algn="ctr"/>
            <a:r>
              <a:rPr lang="fr-FR" b="1" u="sng" dirty="0"/>
              <a:t>Fin S1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BDCDCEF8-0179-473C-819E-4D5BB904CB22}"/>
              </a:ext>
            </a:extLst>
          </p:cNvPr>
          <p:cNvSpPr txBox="1"/>
          <p:nvPr/>
        </p:nvSpPr>
        <p:spPr>
          <a:xfrm>
            <a:off x="3262544" y="2688090"/>
            <a:ext cx="1460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Bilan sur les problèmes d’absences ou de niveau</a:t>
            </a:r>
          </a:p>
        </p:txBody>
      </p: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4DEC06CF-546E-4176-B9D3-1C8AA55333FA}"/>
              </a:ext>
            </a:extLst>
          </p:cNvPr>
          <p:cNvCxnSpPr>
            <a:cxnSpLocks/>
            <a:stCxn id="17" idx="6"/>
          </p:cNvCxnSpPr>
          <p:nvPr/>
        </p:nvCxnSpPr>
        <p:spPr>
          <a:xfrm>
            <a:off x="7374384" y="2516819"/>
            <a:ext cx="2293394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E49D21FE-0391-4C58-8440-C2D43B79546A}"/>
              </a:ext>
            </a:extLst>
          </p:cNvPr>
          <p:cNvSpPr txBox="1"/>
          <p:nvPr/>
        </p:nvSpPr>
        <p:spPr>
          <a:xfrm>
            <a:off x="7630357" y="1681461"/>
            <a:ext cx="13849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Commission</a:t>
            </a:r>
          </a:p>
          <a:p>
            <a:pPr algn="ctr"/>
            <a:r>
              <a:rPr lang="fr-FR" b="1" u="sng" dirty="0"/>
              <a:t>Fin S2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ABC9D71F-36B9-4C67-B413-D903B7D0A5A2}"/>
              </a:ext>
            </a:extLst>
          </p:cNvPr>
          <p:cNvSpPr txBox="1"/>
          <p:nvPr/>
        </p:nvSpPr>
        <p:spPr>
          <a:xfrm>
            <a:off x="7639233" y="2688090"/>
            <a:ext cx="14603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Décisions sur le passage en BUT2 ou le droit à redoubler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7CD8FF12-5C8A-427C-B955-EFE61BD264C8}"/>
              </a:ext>
            </a:extLst>
          </p:cNvPr>
          <p:cNvSpPr txBox="1"/>
          <p:nvPr/>
        </p:nvSpPr>
        <p:spPr>
          <a:xfrm>
            <a:off x="9821661" y="1529566"/>
            <a:ext cx="21128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Redoublement</a:t>
            </a:r>
          </a:p>
          <a:p>
            <a:endParaRPr lang="fr-FR" sz="2400" b="1" dirty="0"/>
          </a:p>
          <a:p>
            <a:r>
              <a:rPr lang="fr-FR" sz="2400" b="1" dirty="0"/>
              <a:t>BUT 2</a:t>
            </a:r>
          </a:p>
          <a:p>
            <a:endParaRPr lang="fr-FR" sz="2400" b="1" dirty="0"/>
          </a:p>
          <a:p>
            <a:r>
              <a:rPr lang="fr-FR" sz="2400" b="1" dirty="0"/>
              <a:t>Exclusion</a:t>
            </a:r>
          </a:p>
        </p:txBody>
      </p: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2C6FE195-B2F8-457F-8151-40DDB0FC43F0}"/>
              </a:ext>
            </a:extLst>
          </p:cNvPr>
          <p:cNvCxnSpPr/>
          <p:nvPr/>
        </p:nvCxnSpPr>
        <p:spPr>
          <a:xfrm>
            <a:off x="9738804" y="1658359"/>
            <a:ext cx="0" cy="176839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1704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E2CA90F-38D0-413D-8D34-B49D71DCCDC6}"/>
              </a:ext>
            </a:extLst>
          </p:cNvPr>
          <p:cNvSpPr txBox="1"/>
          <p:nvPr/>
        </p:nvSpPr>
        <p:spPr>
          <a:xfrm>
            <a:off x="1109708" y="745723"/>
            <a:ext cx="1384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Semestre 1: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FFB1BCCC-1B12-4E96-99E4-809AC99059F5}"/>
              </a:ext>
            </a:extLst>
          </p:cNvPr>
          <p:cNvSpPr/>
          <p:nvPr/>
        </p:nvSpPr>
        <p:spPr>
          <a:xfrm>
            <a:off x="535621" y="577047"/>
            <a:ext cx="2556769" cy="3844031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380E580-FFE9-4ED8-859F-D91CFF8261BE}"/>
              </a:ext>
            </a:extLst>
          </p:cNvPr>
          <p:cNvSpPr txBox="1"/>
          <p:nvPr/>
        </p:nvSpPr>
        <p:spPr>
          <a:xfrm>
            <a:off x="1313894" y="1473693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1.1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4BD383A-B2CB-4228-8BF4-1E5A7F2CB9F3}"/>
              </a:ext>
            </a:extLst>
          </p:cNvPr>
          <p:cNvSpPr txBox="1"/>
          <p:nvPr/>
        </p:nvSpPr>
        <p:spPr>
          <a:xfrm>
            <a:off x="1313894" y="2129731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1.2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D04D55CE-7BBD-4E52-A30E-9E8A8B276E1B}"/>
              </a:ext>
            </a:extLst>
          </p:cNvPr>
          <p:cNvSpPr txBox="1"/>
          <p:nvPr/>
        </p:nvSpPr>
        <p:spPr>
          <a:xfrm>
            <a:off x="1313894" y="2785769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1.3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4AE7E99-881F-4229-B03E-078ABA8664CB}"/>
              </a:ext>
            </a:extLst>
          </p:cNvPr>
          <p:cNvSpPr txBox="1"/>
          <p:nvPr/>
        </p:nvSpPr>
        <p:spPr>
          <a:xfrm>
            <a:off x="1313894" y="3441807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1.4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4B4C1041-E9DC-4E25-964A-0126468E0E7B}"/>
              </a:ext>
            </a:extLst>
          </p:cNvPr>
          <p:cNvSpPr txBox="1"/>
          <p:nvPr/>
        </p:nvSpPr>
        <p:spPr>
          <a:xfrm>
            <a:off x="5465686" y="763479"/>
            <a:ext cx="1384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Semestre 2: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E776843A-24B4-481C-BD17-F126E686B452}"/>
              </a:ext>
            </a:extLst>
          </p:cNvPr>
          <p:cNvSpPr txBox="1"/>
          <p:nvPr/>
        </p:nvSpPr>
        <p:spPr>
          <a:xfrm>
            <a:off x="5669872" y="1491449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2.1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44796767-85AC-46ED-AAEE-4A54FF957276}"/>
              </a:ext>
            </a:extLst>
          </p:cNvPr>
          <p:cNvSpPr txBox="1"/>
          <p:nvPr/>
        </p:nvSpPr>
        <p:spPr>
          <a:xfrm>
            <a:off x="5669872" y="2147487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2.2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0F70ED1-D096-477A-823E-7A578FC7B2E1}"/>
              </a:ext>
            </a:extLst>
          </p:cNvPr>
          <p:cNvSpPr txBox="1"/>
          <p:nvPr/>
        </p:nvSpPr>
        <p:spPr>
          <a:xfrm>
            <a:off x="5669872" y="2803525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2.3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585576FB-8711-4492-8555-F0522757BFD5}"/>
              </a:ext>
            </a:extLst>
          </p:cNvPr>
          <p:cNvSpPr txBox="1"/>
          <p:nvPr/>
        </p:nvSpPr>
        <p:spPr>
          <a:xfrm>
            <a:off x="5669872" y="3459563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2.4</a:t>
            </a: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8A25CE5E-2E74-40DA-8096-1F1D694870B2}"/>
              </a:ext>
            </a:extLst>
          </p:cNvPr>
          <p:cNvSpPr/>
          <p:nvPr/>
        </p:nvSpPr>
        <p:spPr>
          <a:xfrm>
            <a:off x="4817615" y="594803"/>
            <a:ext cx="2556769" cy="3844031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92272F9C-964F-4CC4-9FE6-358B19F4098D}"/>
              </a:ext>
            </a:extLst>
          </p:cNvPr>
          <p:cNvCxnSpPr>
            <a:stCxn id="5" idx="6"/>
            <a:endCxn id="17" idx="2"/>
          </p:cNvCxnSpPr>
          <p:nvPr/>
        </p:nvCxnSpPr>
        <p:spPr>
          <a:xfrm>
            <a:off x="3092390" y="2499063"/>
            <a:ext cx="1725225" cy="1775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>
            <a:extLst>
              <a:ext uri="{FF2B5EF4-FFF2-40B4-BE49-F238E27FC236}">
                <a16:creationId xmlns:a16="http://schemas.microsoft.com/office/drawing/2014/main" id="{3A5CB065-BB35-4113-83F9-7A382D991D53}"/>
              </a:ext>
            </a:extLst>
          </p:cNvPr>
          <p:cNvSpPr txBox="1"/>
          <p:nvPr/>
        </p:nvSpPr>
        <p:spPr>
          <a:xfrm>
            <a:off x="3262544" y="1681461"/>
            <a:ext cx="13849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Commission</a:t>
            </a:r>
          </a:p>
          <a:p>
            <a:pPr algn="ctr"/>
            <a:r>
              <a:rPr lang="fr-FR" b="1" u="sng" dirty="0"/>
              <a:t>Fin S1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BDCDCEF8-0179-473C-819E-4D5BB904CB22}"/>
              </a:ext>
            </a:extLst>
          </p:cNvPr>
          <p:cNvSpPr txBox="1"/>
          <p:nvPr/>
        </p:nvSpPr>
        <p:spPr>
          <a:xfrm>
            <a:off x="3262544" y="2688090"/>
            <a:ext cx="1460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Bilan sur les problèmes d’absences ou de niveau</a:t>
            </a:r>
          </a:p>
        </p:txBody>
      </p: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4DEC06CF-546E-4176-B9D3-1C8AA55333FA}"/>
              </a:ext>
            </a:extLst>
          </p:cNvPr>
          <p:cNvCxnSpPr>
            <a:cxnSpLocks/>
            <a:stCxn id="17" idx="6"/>
          </p:cNvCxnSpPr>
          <p:nvPr/>
        </p:nvCxnSpPr>
        <p:spPr>
          <a:xfrm>
            <a:off x="7374384" y="2516819"/>
            <a:ext cx="2293394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E49D21FE-0391-4C58-8440-C2D43B79546A}"/>
              </a:ext>
            </a:extLst>
          </p:cNvPr>
          <p:cNvSpPr txBox="1"/>
          <p:nvPr/>
        </p:nvSpPr>
        <p:spPr>
          <a:xfrm>
            <a:off x="7630357" y="1681461"/>
            <a:ext cx="13849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Commission</a:t>
            </a:r>
          </a:p>
          <a:p>
            <a:pPr algn="ctr"/>
            <a:r>
              <a:rPr lang="fr-FR" b="1" u="sng" dirty="0"/>
              <a:t>Fin S2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ABC9D71F-36B9-4C67-B413-D903B7D0A5A2}"/>
              </a:ext>
            </a:extLst>
          </p:cNvPr>
          <p:cNvSpPr txBox="1"/>
          <p:nvPr/>
        </p:nvSpPr>
        <p:spPr>
          <a:xfrm>
            <a:off x="7639233" y="2688090"/>
            <a:ext cx="14603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Décisions sur le passage en BUT2 ou le droit à redoubler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7CD8FF12-5C8A-427C-B955-EFE61BD264C8}"/>
              </a:ext>
            </a:extLst>
          </p:cNvPr>
          <p:cNvSpPr txBox="1"/>
          <p:nvPr/>
        </p:nvSpPr>
        <p:spPr>
          <a:xfrm>
            <a:off x="9821661" y="1529566"/>
            <a:ext cx="21128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Redoublement</a:t>
            </a:r>
          </a:p>
          <a:p>
            <a:endParaRPr lang="fr-FR" sz="2400" b="1" dirty="0"/>
          </a:p>
          <a:p>
            <a:r>
              <a:rPr lang="fr-FR" sz="2400" b="1" dirty="0"/>
              <a:t>BUT 2</a:t>
            </a:r>
          </a:p>
          <a:p>
            <a:endParaRPr lang="fr-FR" sz="2400" b="1" dirty="0"/>
          </a:p>
          <a:p>
            <a:r>
              <a:rPr lang="fr-FR" sz="2400" b="1" dirty="0"/>
              <a:t>Exclusion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EFBE8FA6-44B8-4340-84C3-ED4FF6C21C5A}"/>
              </a:ext>
            </a:extLst>
          </p:cNvPr>
          <p:cNvSpPr txBox="1"/>
          <p:nvPr/>
        </p:nvSpPr>
        <p:spPr>
          <a:xfrm>
            <a:off x="294444" y="4801858"/>
            <a:ext cx="339570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Compétences :</a:t>
            </a:r>
          </a:p>
          <a:p>
            <a:r>
              <a:rPr lang="fr-FR" dirty="0"/>
              <a:t>C1 : Moyenne UE1.1 et UE 2.1</a:t>
            </a:r>
          </a:p>
          <a:p>
            <a:r>
              <a:rPr lang="fr-FR" dirty="0"/>
              <a:t>C2 : Moyenne UE1.2 et UE 2.2</a:t>
            </a:r>
          </a:p>
          <a:p>
            <a:r>
              <a:rPr lang="fr-FR" dirty="0"/>
              <a:t>C3 : Moyenne UE1.3 et UE 2.3</a:t>
            </a:r>
          </a:p>
          <a:p>
            <a:r>
              <a:rPr lang="fr-FR" dirty="0"/>
              <a:t>C4 : Moyenne UE1.4 et UE 2.4</a:t>
            </a:r>
            <a:endParaRPr lang="fr-FR" b="1" dirty="0"/>
          </a:p>
        </p:txBody>
      </p: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2C6FE195-B2F8-457F-8151-40DDB0FC43F0}"/>
              </a:ext>
            </a:extLst>
          </p:cNvPr>
          <p:cNvCxnSpPr/>
          <p:nvPr/>
        </p:nvCxnSpPr>
        <p:spPr>
          <a:xfrm>
            <a:off x="9738804" y="1658359"/>
            <a:ext cx="0" cy="176839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6695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E2CA90F-38D0-413D-8D34-B49D71DCCDC6}"/>
              </a:ext>
            </a:extLst>
          </p:cNvPr>
          <p:cNvSpPr txBox="1"/>
          <p:nvPr/>
        </p:nvSpPr>
        <p:spPr>
          <a:xfrm>
            <a:off x="1109708" y="745723"/>
            <a:ext cx="1384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Semestre 1: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FFB1BCCC-1B12-4E96-99E4-809AC99059F5}"/>
              </a:ext>
            </a:extLst>
          </p:cNvPr>
          <p:cNvSpPr/>
          <p:nvPr/>
        </p:nvSpPr>
        <p:spPr>
          <a:xfrm>
            <a:off x="535621" y="577047"/>
            <a:ext cx="2556769" cy="3844031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380E580-FFE9-4ED8-859F-D91CFF8261BE}"/>
              </a:ext>
            </a:extLst>
          </p:cNvPr>
          <p:cNvSpPr txBox="1"/>
          <p:nvPr/>
        </p:nvSpPr>
        <p:spPr>
          <a:xfrm>
            <a:off x="1313894" y="1473693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1.1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4BD383A-B2CB-4228-8BF4-1E5A7F2CB9F3}"/>
              </a:ext>
            </a:extLst>
          </p:cNvPr>
          <p:cNvSpPr txBox="1"/>
          <p:nvPr/>
        </p:nvSpPr>
        <p:spPr>
          <a:xfrm>
            <a:off x="1313894" y="2129731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1.2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D04D55CE-7BBD-4E52-A30E-9E8A8B276E1B}"/>
              </a:ext>
            </a:extLst>
          </p:cNvPr>
          <p:cNvSpPr txBox="1"/>
          <p:nvPr/>
        </p:nvSpPr>
        <p:spPr>
          <a:xfrm>
            <a:off x="1313894" y="2785769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1.3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4AE7E99-881F-4229-B03E-078ABA8664CB}"/>
              </a:ext>
            </a:extLst>
          </p:cNvPr>
          <p:cNvSpPr txBox="1"/>
          <p:nvPr/>
        </p:nvSpPr>
        <p:spPr>
          <a:xfrm>
            <a:off x="1313894" y="3441807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1.4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4B4C1041-E9DC-4E25-964A-0126468E0E7B}"/>
              </a:ext>
            </a:extLst>
          </p:cNvPr>
          <p:cNvSpPr txBox="1"/>
          <p:nvPr/>
        </p:nvSpPr>
        <p:spPr>
          <a:xfrm>
            <a:off x="5465686" y="763479"/>
            <a:ext cx="1384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Semestre 2: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E776843A-24B4-481C-BD17-F126E686B452}"/>
              </a:ext>
            </a:extLst>
          </p:cNvPr>
          <p:cNvSpPr txBox="1"/>
          <p:nvPr/>
        </p:nvSpPr>
        <p:spPr>
          <a:xfrm>
            <a:off x="5669872" y="1491449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2.1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44796767-85AC-46ED-AAEE-4A54FF957276}"/>
              </a:ext>
            </a:extLst>
          </p:cNvPr>
          <p:cNvSpPr txBox="1"/>
          <p:nvPr/>
        </p:nvSpPr>
        <p:spPr>
          <a:xfrm>
            <a:off x="5669872" y="2147487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2.2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0F70ED1-D096-477A-823E-7A578FC7B2E1}"/>
              </a:ext>
            </a:extLst>
          </p:cNvPr>
          <p:cNvSpPr txBox="1"/>
          <p:nvPr/>
        </p:nvSpPr>
        <p:spPr>
          <a:xfrm>
            <a:off x="5669872" y="2803525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2.3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585576FB-8711-4492-8555-F0522757BFD5}"/>
              </a:ext>
            </a:extLst>
          </p:cNvPr>
          <p:cNvSpPr txBox="1"/>
          <p:nvPr/>
        </p:nvSpPr>
        <p:spPr>
          <a:xfrm>
            <a:off x="5669872" y="3459563"/>
            <a:ext cx="85225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UE 2.4</a:t>
            </a: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8A25CE5E-2E74-40DA-8096-1F1D694870B2}"/>
              </a:ext>
            </a:extLst>
          </p:cNvPr>
          <p:cNvSpPr/>
          <p:nvPr/>
        </p:nvSpPr>
        <p:spPr>
          <a:xfrm>
            <a:off x="4817615" y="594803"/>
            <a:ext cx="2556769" cy="3844031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92272F9C-964F-4CC4-9FE6-358B19F4098D}"/>
              </a:ext>
            </a:extLst>
          </p:cNvPr>
          <p:cNvCxnSpPr>
            <a:stCxn id="5" idx="6"/>
            <a:endCxn id="17" idx="2"/>
          </p:cNvCxnSpPr>
          <p:nvPr/>
        </p:nvCxnSpPr>
        <p:spPr>
          <a:xfrm>
            <a:off x="3092390" y="2499063"/>
            <a:ext cx="1725225" cy="1775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>
            <a:extLst>
              <a:ext uri="{FF2B5EF4-FFF2-40B4-BE49-F238E27FC236}">
                <a16:creationId xmlns:a16="http://schemas.microsoft.com/office/drawing/2014/main" id="{3A5CB065-BB35-4113-83F9-7A382D991D53}"/>
              </a:ext>
            </a:extLst>
          </p:cNvPr>
          <p:cNvSpPr txBox="1"/>
          <p:nvPr/>
        </p:nvSpPr>
        <p:spPr>
          <a:xfrm>
            <a:off x="3262544" y="1681461"/>
            <a:ext cx="13849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Commission</a:t>
            </a:r>
          </a:p>
          <a:p>
            <a:pPr algn="ctr"/>
            <a:r>
              <a:rPr lang="fr-FR" b="1" u="sng" dirty="0"/>
              <a:t>Fin S1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BDCDCEF8-0179-473C-819E-4D5BB904CB22}"/>
              </a:ext>
            </a:extLst>
          </p:cNvPr>
          <p:cNvSpPr txBox="1"/>
          <p:nvPr/>
        </p:nvSpPr>
        <p:spPr>
          <a:xfrm>
            <a:off x="3262544" y="2688090"/>
            <a:ext cx="1460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Bilan sur les problèmes d’absences ou de niveau</a:t>
            </a:r>
          </a:p>
        </p:txBody>
      </p: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4DEC06CF-546E-4176-B9D3-1C8AA55333FA}"/>
              </a:ext>
            </a:extLst>
          </p:cNvPr>
          <p:cNvCxnSpPr>
            <a:cxnSpLocks/>
            <a:stCxn id="17" idx="6"/>
          </p:cNvCxnSpPr>
          <p:nvPr/>
        </p:nvCxnSpPr>
        <p:spPr>
          <a:xfrm>
            <a:off x="7374384" y="2516819"/>
            <a:ext cx="2293394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E49D21FE-0391-4C58-8440-C2D43B79546A}"/>
              </a:ext>
            </a:extLst>
          </p:cNvPr>
          <p:cNvSpPr txBox="1"/>
          <p:nvPr/>
        </p:nvSpPr>
        <p:spPr>
          <a:xfrm>
            <a:off x="7630357" y="1681461"/>
            <a:ext cx="13849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Commission</a:t>
            </a:r>
          </a:p>
          <a:p>
            <a:pPr algn="ctr"/>
            <a:r>
              <a:rPr lang="fr-FR" b="1" u="sng" dirty="0"/>
              <a:t>Fin S2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ABC9D71F-36B9-4C67-B413-D903B7D0A5A2}"/>
              </a:ext>
            </a:extLst>
          </p:cNvPr>
          <p:cNvSpPr txBox="1"/>
          <p:nvPr/>
        </p:nvSpPr>
        <p:spPr>
          <a:xfrm>
            <a:off x="7639233" y="2688090"/>
            <a:ext cx="14603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Décisions sur le passage en BUT2 ou le droit à redoubler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7CD8FF12-5C8A-427C-B955-EFE61BD264C8}"/>
              </a:ext>
            </a:extLst>
          </p:cNvPr>
          <p:cNvSpPr txBox="1"/>
          <p:nvPr/>
        </p:nvSpPr>
        <p:spPr>
          <a:xfrm>
            <a:off x="9821661" y="1529566"/>
            <a:ext cx="21128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Redoublement</a:t>
            </a:r>
          </a:p>
          <a:p>
            <a:endParaRPr lang="fr-FR" sz="2400" b="1" dirty="0"/>
          </a:p>
          <a:p>
            <a:r>
              <a:rPr lang="fr-FR" sz="2400" b="1" dirty="0"/>
              <a:t>BUT 2</a:t>
            </a:r>
          </a:p>
          <a:p>
            <a:endParaRPr lang="fr-FR" sz="2400" b="1" dirty="0"/>
          </a:p>
          <a:p>
            <a:r>
              <a:rPr lang="fr-FR" sz="2400" b="1" dirty="0"/>
              <a:t>Exclusion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AD9B9600-58B1-4FEE-B896-A3573369EED4}"/>
              </a:ext>
            </a:extLst>
          </p:cNvPr>
          <p:cNvSpPr txBox="1"/>
          <p:nvPr/>
        </p:nvSpPr>
        <p:spPr>
          <a:xfrm>
            <a:off x="3690151" y="4797472"/>
            <a:ext cx="49359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Règles commission S2 pour passage en BUT2 :</a:t>
            </a:r>
          </a:p>
          <a:p>
            <a:r>
              <a:rPr lang="fr-FR" dirty="0"/>
              <a:t>4 compétences ≥ 8/20</a:t>
            </a:r>
          </a:p>
          <a:p>
            <a:r>
              <a:rPr lang="fr-FR" dirty="0"/>
              <a:t>et 3 compétences ≥ 10/20</a:t>
            </a:r>
          </a:p>
          <a:p>
            <a:r>
              <a:rPr lang="fr-FR" dirty="0"/>
              <a:t>et Nombre d’absences injustifiées ≤ 4 par semestre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EFBE8FA6-44B8-4340-84C3-ED4FF6C21C5A}"/>
              </a:ext>
            </a:extLst>
          </p:cNvPr>
          <p:cNvSpPr txBox="1"/>
          <p:nvPr/>
        </p:nvSpPr>
        <p:spPr>
          <a:xfrm>
            <a:off x="294444" y="4801858"/>
            <a:ext cx="339570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Compétences :</a:t>
            </a:r>
          </a:p>
          <a:p>
            <a:r>
              <a:rPr lang="fr-FR" dirty="0"/>
              <a:t>C1 : Moyenne UE1.1 et UE 2.1</a:t>
            </a:r>
          </a:p>
          <a:p>
            <a:r>
              <a:rPr lang="fr-FR" dirty="0"/>
              <a:t>C2 : Moyenne UE1.2 et UE 2.2</a:t>
            </a:r>
          </a:p>
          <a:p>
            <a:r>
              <a:rPr lang="fr-FR" dirty="0"/>
              <a:t>C3 : Moyenne UE1.3 et UE 2.3</a:t>
            </a:r>
          </a:p>
          <a:p>
            <a:r>
              <a:rPr lang="fr-FR" dirty="0"/>
              <a:t>C4 : Moyenne UE1.4 et UE 2.4</a:t>
            </a:r>
            <a:endParaRPr lang="fr-FR" b="1" dirty="0"/>
          </a:p>
        </p:txBody>
      </p: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2C6FE195-B2F8-457F-8151-40DDB0FC43F0}"/>
              </a:ext>
            </a:extLst>
          </p:cNvPr>
          <p:cNvCxnSpPr/>
          <p:nvPr/>
        </p:nvCxnSpPr>
        <p:spPr>
          <a:xfrm>
            <a:off x="9738804" y="1658359"/>
            <a:ext cx="0" cy="176839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03537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836</Words>
  <Application>Microsoft Office PowerPoint</Application>
  <PresentationFormat>Grand écran</PresentationFormat>
  <Paragraphs>183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Christophe Cattier</dc:creator>
  <cp:lastModifiedBy>Christophe Cattier</cp:lastModifiedBy>
  <cp:revision>20</cp:revision>
  <dcterms:created xsi:type="dcterms:W3CDTF">2023-07-06T18:36:36Z</dcterms:created>
  <dcterms:modified xsi:type="dcterms:W3CDTF">2025-09-15T14:32:51Z</dcterms:modified>
</cp:coreProperties>
</file>