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64" r:id="rId7"/>
    <p:sldId id="273" r:id="rId8"/>
    <p:sldId id="262" r:id="rId9"/>
    <p:sldId id="266" r:id="rId10"/>
    <p:sldId id="271" r:id="rId11"/>
    <p:sldId id="272" r:id="rId12"/>
    <p:sldId id="274" r:id="rId13"/>
    <p:sldId id="275" r:id="rId14"/>
    <p:sldId id="276" r:id="rId15"/>
    <p:sldId id="25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A21F6-34D7-44CC-B053-D19B75E3F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F7C12D-CCE2-4C9E-8A0E-1ECF32843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D74529-3E3B-4B1B-B34C-04F82B44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129966-A091-424F-9A26-43F7D15F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2A812F-B068-4E08-BB37-15F97921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F91ED-64BD-4CA4-A57D-2165525E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99FD08-019B-4BCD-B4E0-46E29AA6A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B0095-FD16-4E49-8CAF-7532C5A0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5A0927-17CA-48F7-A8D4-576EFB66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72A1E-CF0B-415F-B28C-2049EC59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71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BF4A80-0038-464E-95AA-707D1FB6C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9AD562-5C69-411E-8554-19294D6A6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6B10ED-4067-4748-857D-CBEE4A26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2C037-9530-4C8A-B739-F9A125D9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55B8D-544A-48C4-81BE-496E8CAC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18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BB640-8A61-489D-A1E0-7EE1C160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6E9BC1-6664-4482-852D-C9E4018A3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7D75D-FCA4-47C5-8923-C6D8DD6A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CB857-6758-4E61-969C-D765F4E4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4A74B-6949-42F5-8E24-82709808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3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E1D98-04B2-4685-B0DE-5E4531AC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FCBBC-EC87-424E-8E87-F3EF328F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B7746A-555A-4B99-8C09-0749FC48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391E2-093F-42FA-9B30-76FE4F27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1D1E6-695F-48E4-BCC1-61087176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3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38C2D-7621-4CB6-AF2A-31A56D17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C4E03-AFBA-4200-A933-D7CCC173A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D6422B-1F74-4244-8D6C-CAD1F63C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6AFAB5-E61E-4A16-9F7B-C3FDFC5F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595891-BFDC-4CD0-A9AD-0C9A6B01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4F5887-FFE4-4217-8601-4C5E7675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0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58E83-ACC3-4193-977B-CDEB1B84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C8FAB0-E682-46E7-AAA9-1B01F988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A719C1-B81A-4777-B08B-C7F6C4CC9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DD8B05-88A8-40CE-BEE9-E01A40071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588358-A158-4ABA-950C-ED8178150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0FF533-32D4-44AA-8A67-4E7AED10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AC1D4C-73C1-4DBE-9F81-6BEB85AF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D8AD56-48F3-4EBB-A682-CE55ADA1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4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CE1DB-D872-473B-89C1-4B00125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DCD792-187E-4627-9598-9E29E07B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023394-A085-426B-939F-65191532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C30365-F627-4E98-8C88-AA856B90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6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F51A8D-14BD-44D2-AC58-595048EA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580157-F982-4FEE-9A91-C1B4D413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155294-648F-4B5B-AADB-5DF7BF05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18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6F661-2322-4225-A699-8AD7955A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29811A-BE9A-4E64-BA32-FEC3BCA14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48D183-C490-42CD-BE0F-C3358C60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81CD85-BCEA-4ED8-8F03-CE62C480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AD51CE-90E9-472A-B8AC-35B1FE4C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2B99FC-D872-4298-9EDC-2195797D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5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B01B3-79E1-4BBF-B6C4-11417BDE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A8E34A-CF4A-412F-A980-6696874B7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805D1D-4414-4E79-B9CB-DD154CC1A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7B55E2-EE24-4FBD-ADEA-1B465F07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D4109-7B13-4FE0-9EEB-1570E65F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32913E-D601-43AC-8012-B33031E2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2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D4ED15-5C2B-4257-B261-CA59C50F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5EDAF0-E7CD-45A2-BC40-FFA470BF3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0FBDD-5FBF-407E-B235-1281B1C79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9F7E-628C-4E48-AF23-99C2E1E28247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ADA48-2AD5-4781-ADDD-ED146C4AA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F00E40-3C5F-43A5-B0A7-FD1F3CD36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E94E-F486-4278-A046-4E73FDA24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0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urant fort : quels sont les composants d'une armoire électrique ? -  EXA-ECS - Génie électrique">
            <a:extLst>
              <a:ext uri="{FF2B5EF4-FFF2-40B4-BE49-F238E27FC236}">
                <a16:creationId xmlns:a16="http://schemas.microsoft.com/office/drawing/2014/main" id="{A670DE5B-88A5-4372-9DED-31736915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évention des risques liés aux installations électriques | SOCOTEC France">
            <a:extLst>
              <a:ext uri="{FF2B5EF4-FFF2-40B4-BE49-F238E27FC236}">
                <a16:creationId xmlns:a16="http://schemas.microsoft.com/office/drawing/2014/main" id="{745AE338-BCB9-41D3-B090-2C819541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5314950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F806EB-FE3E-4126-8C41-0A6F8E477509}"/>
              </a:ext>
            </a:extLst>
          </p:cNvPr>
          <p:cNvSpPr txBox="1"/>
          <p:nvPr/>
        </p:nvSpPr>
        <p:spPr>
          <a:xfrm>
            <a:off x="0" y="223717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1</a:t>
            </a:r>
            <a:r>
              <a:rPr lang="fr-FR" sz="6000" b="1" baseline="30000" dirty="0">
                <a:solidFill>
                  <a:srgbClr val="FF0000"/>
                </a:solidFill>
              </a:rPr>
              <a:t>ère</a:t>
            </a:r>
            <a:r>
              <a:rPr lang="fr-FR" sz="6000" b="1" dirty="0">
                <a:solidFill>
                  <a:srgbClr val="FF0000"/>
                </a:solidFill>
              </a:rPr>
              <a:t> Mise en service</a:t>
            </a:r>
          </a:p>
          <a:p>
            <a:pPr algn="ctr"/>
            <a:r>
              <a:rPr lang="fr-FR" sz="6000" b="1" dirty="0">
                <a:solidFill>
                  <a:srgbClr val="FF0000"/>
                </a:solidFill>
              </a:rPr>
              <a:t>Type NF C 15 100</a:t>
            </a:r>
          </a:p>
        </p:txBody>
      </p:sp>
    </p:spTree>
    <p:extLst>
      <p:ext uri="{BB962C8B-B14F-4D97-AF65-F5344CB8AC3E}">
        <p14:creationId xmlns:p14="http://schemas.microsoft.com/office/powerpoint/2010/main" val="314209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1133797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3) MESURE DE CONTINUITE DU CONDUCTEUR DE TERRE :</a:t>
            </a:r>
          </a:p>
          <a:p>
            <a:endParaRPr lang="fr-FR" dirty="0"/>
          </a:p>
          <a:p>
            <a:r>
              <a:rPr lang="fr-FR" dirty="0"/>
              <a:t>La NFC 15 100 définit une bonne continuité de terre à une valeur inférieure à 2 Ω.</a:t>
            </a:r>
          </a:p>
          <a:p>
            <a:r>
              <a:rPr lang="fr-FR" dirty="0"/>
              <a:t>Toutes les masses métalliques doivent être reliées à la terre pour assurer la protection des personnes:</a:t>
            </a:r>
          </a:p>
          <a:p>
            <a:pPr marL="285750" indent="-285750">
              <a:buFontTx/>
              <a:buChar char="-"/>
            </a:pPr>
            <a:r>
              <a:rPr lang="fr-FR" dirty="0"/>
              <a:t>Coffret métallique, porte du coffret</a:t>
            </a:r>
          </a:p>
          <a:p>
            <a:pPr marL="285750" indent="-285750">
              <a:buFontTx/>
              <a:buChar char="-"/>
            </a:pPr>
            <a:r>
              <a:rPr lang="fr-FR" dirty="0"/>
              <a:t>Terre des prises de courant</a:t>
            </a:r>
          </a:p>
          <a:p>
            <a:pPr marL="285750" indent="-285750">
              <a:buFontTx/>
              <a:buChar char="-"/>
            </a:pPr>
            <a:r>
              <a:rPr lang="fr-FR" dirty="0"/>
              <a:t>Canalisations, …</a:t>
            </a:r>
          </a:p>
          <a:p>
            <a:r>
              <a:rPr lang="fr-FR" dirty="0"/>
              <a:t>Vous devez contrôler la continuité du conducteur de protection PE et vous assurer que la résistance est inférieure à 2 Ω.</a:t>
            </a:r>
          </a:p>
          <a:p>
            <a:r>
              <a:rPr lang="fr-FR" dirty="0"/>
              <a:t>Pour faire cet essai, un testeur de tension comprise entre 4 et 24 V et injectant un courant de 200 mA est obligatoire.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2050" name="Picture 2" descr="Mise en page 1">
            <a:extLst>
              <a:ext uri="{FF2B5EF4-FFF2-40B4-BE49-F238E27FC236}">
                <a16:creationId xmlns:a16="http://schemas.microsoft.com/office/drawing/2014/main" id="{408C66BB-9A88-4D95-9E79-AD0DC823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BF3C2B0-ADF5-4AA9-A2B0-3A3D409AEABB}"/>
              </a:ext>
            </a:extLst>
          </p:cNvPr>
          <p:cNvSpPr txBox="1"/>
          <p:nvPr/>
        </p:nvSpPr>
        <p:spPr>
          <a:xfrm>
            <a:off x="257453" y="3429000"/>
            <a:ext cx="947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== &gt; Utilisation d’un Testeur de continuité : </a:t>
            </a:r>
            <a:r>
              <a:rPr lang="fr-FR" sz="2800" b="1" strike="sngStrike" dirty="0">
                <a:solidFill>
                  <a:srgbClr val="FF0000"/>
                </a:solidFill>
              </a:rPr>
              <a:t>Ohmmètre interdit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54D2AC-4115-478B-A46D-24692422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32" y="3062797"/>
            <a:ext cx="1383968" cy="48250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FA991A-533C-430C-BAE4-0765AF26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513" y="4071521"/>
            <a:ext cx="3257550" cy="2514600"/>
          </a:xfrm>
          <a:prstGeom prst="rect">
            <a:avLst/>
          </a:prstGeom>
        </p:spPr>
      </p:pic>
      <p:pic>
        <p:nvPicPr>
          <p:cNvPr id="14" name="Picture 2" descr="Fluke 1663 - Achat Contrôleur d´installation Fluke | TESTOON">
            <a:extLst>
              <a:ext uri="{FF2B5EF4-FFF2-40B4-BE49-F238E27FC236}">
                <a16:creationId xmlns:a16="http://schemas.microsoft.com/office/drawing/2014/main" id="{CFC6CEA6-200E-419B-A78A-20AA95AC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0" y="4224759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6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66226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4) TEST DES DIFFERENTIELS ET MESURE Ra :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9492132" y="33449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SOUS TENSION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362A48-7B0E-4315-8F58-F63E9D6B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757"/>
            <a:ext cx="6427432" cy="52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C59595-E331-4A5F-8DFD-7A9183FF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70"/>
          <a:stretch/>
        </p:blipFill>
        <p:spPr>
          <a:xfrm>
            <a:off x="7969168" y="1724025"/>
            <a:ext cx="2226631" cy="34099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D19C82-BB39-4EC7-B6AC-463B8DE6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59" y="450832"/>
            <a:ext cx="1685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5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66226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4) TEST DES DIFFERENTIELS ET MESURE Ra :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9492132" y="33449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SOUS TENSION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362A48-7B0E-4315-8F58-F63E9D6BB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757"/>
            <a:ext cx="6427432" cy="52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C59595-E331-4A5F-8DFD-7A9183FF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70"/>
          <a:stretch/>
        </p:blipFill>
        <p:spPr>
          <a:xfrm>
            <a:off x="7969168" y="1724025"/>
            <a:ext cx="2226631" cy="34099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D19C82-BB39-4EC7-B6AC-463B8DE6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59" y="450832"/>
            <a:ext cx="1685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59500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5) MISE SOUS TENSION PROGRESSIVE :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9492132" y="33449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SOUS TENSION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D19C82-BB39-4EC7-B6AC-463B8DE64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59" y="450832"/>
            <a:ext cx="1685925" cy="5715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06700A6-866E-44D0-8826-371148B0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718" y="-249358"/>
            <a:ext cx="6018516" cy="81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EC1C0E-0401-4E4E-8F2C-165BEE31C49C}"/>
              </a:ext>
            </a:extLst>
          </p:cNvPr>
          <p:cNvSpPr txBox="1"/>
          <p:nvPr/>
        </p:nvSpPr>
        <p:spPr>
          <a:xfrm>
            <a:off x="7530629" y="1901952"/>
            <a:ext cx="45710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2400" b="1" dirty="0">
                <a:solidFill>
                  <a:srgbClr val="FF0000"/>
                </a:solidFill>
              </a:rPr>
              <a:t>Fermer Q0 :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- Vérification tensions aval Q0</a:t>
            </a:r>
          </a:p>
          <a:p>
            <a:pPr marL="342900" indent="-342900">
              <a:buAutoNum type="arabicParenR"/>
            </a:pPr>
            <a:r>
              <a:rPr lang="fr-FR" sz="2400" b="1" dirty="0">
                <a:solidFill>
                  <a:srgbClr val="FF0000"/>
                </a:solidFill>
              </a:rPr>
              <a:t>Fermer Q1</a:t>
            </a: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Vérification tensions aval Q1</a:t>
            </a:r>
          </a:p>
          <a:p>
            <a:pPr marL="742950" lvl="1" indent="-285750">
              <a:buFontTx/>
              <a:buChar char="-"/>
            </a:pPr>
            <a:endParaRPr lang="fr-FR" sz="2400" b="1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…..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113A40-9C72-4EC8-8B2E-47487F4F8856}"/>
              </a:ext>
            </a:extLst>
          </p:cNvPr>
          <p:cNvSpPr txBox="1"/>
          <p:nvPr/>
        </p:nvSpPr>
        <p:spPr>
          <a:xfrm>
            <a:off x="6903720" y="5440476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Attention, les 3 moteurs doivent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tourner dans le bon sens  !!!!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== &gt; Comment en être sûr ?</a:t>
            </a:r>
          </a:p>
        </p:txBody>
      </p:sp>
    </p:spTree>
    <p:extLst>
      <p:ext uri="{BB962C8B-B14F-4D97-AF65-F5344CB8AC3E}">
        <p14:creationId xmlns:p14="http://schemas.microsoft.com/office/powerpoint/2010/main" val="167885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74503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5) CONTRÔLE ORDRE DE ROTATION DES PHASES :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9492132" y="33449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SOUS TENSION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D19C82-BB39-4EC7-B6AC-463B8DE64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59" y="450832"/>
            <a:ext cx="1685925" cy="571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5094EB-DAFF-4FE9-B8FC-558D1D84B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3" y="2367633"/>
            <a:ext cx="3877600" cy="31331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15CB58-04F0-4EC6-B9CF-2C121189F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45" y="2270094"/>
            <a:ext cx="6008933" cy="38492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0EF4324-E75C-4652-A546-62D424295B94}"/>
              </a:ext>
            </a:extLst>
          </p:cNvPr>
          <p:cNvSpPr txBox="1"/>
          <p:nvPr/>
        </p:nvSpPr>
        <p:spPr>
          <a:xfrm>
            <a:off x="-17756" y="1331650"/>
            <a:ext cx="1241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Cette mesure est réalisée SOUS TENSION, mais moteur non raccordé !!!!</a:t>
            </a:r>
          </a:p>
        </p:txBody>
      </p:sp>
    </p:spTree>
    <p:extLst>
      <p:ext uri="{BB962C8B-B14F-4D97-AF65-F5344CB8AC3E}">
        <p14:creationId xmlns:p14="http://schemas.microsoft.com/office/powerpoint/2010/main" val="179375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EB56CB-A78D-4B43-A5A3-B73B49AF6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32" y="0"/>
            <a:ext cx="538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EB5E8C-0955-4162-9ABF-78E5DB8558A9}"/>
              </a:ext>
            </a:extLst>
          </p:cNvPr>
          <p:cNvSpPr txBox="1"/>
          <p:nvPr/>
        </p:nvSpPr>
        <p:spPr>
          <a:xfrm>
            <a:off x="88777" y="142045"/>
            <a:ext cx="11115351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1) Inspection visuelle relative à la protection contre :</a:t>
            </a:r>
          </a:p>
          <a:p>
            <a:pPr marL="742950" lvl="1" indent="-285750">
              <a:buFontTx/>
              <a:buChar char="-"/>
            </a:pPr>
            <a:r>
              <a:rPr lang="fr-FR" sz="3200" dirty="0"/>
              <a:t>Les contacts directs</a:t>
            </a:r>
          </a:p>
          <a:p>
            <a:pPr marL="742950" lvl="1" indent="-285750">
              <a:buFontTx/>
              <a:buChar char="-"/>
            </a:pPr>
            <a:r>
              <a:rPr lang="fr-FR" sz="3200" dirty="0"/>
              <a:t>Les contacts indirects</a:t>
            </a:r>
          </a:p>
          <a:p>
            <a:pPr marL="742950" lvl="1" indent="-285750">
              <a:buFontTx/>
              <a:buChar char="-"/>
            </a:pPr>
            <a:r>
              <a:rPr lang="fr-FR" sz="3200" dirty="0"/>
              <a:t>L’incendie, les risques d’explosion </a:t>
            </a:r>
          </a:p>
          <a:p>
            <a:pPr marL="742950" lvl="1" indent="-285750">
              <a:buFontTx/>
              <a:buChar char="-"/>
            </a:pPr>
            <a:r>
              <a:rPr lang="fr-FR" sz="3200" dirty="0"/>
              <a:t>Mesure des résistances d’isolement</a:t>
            </a:r>
          </a:p>
          <a:p>
            <a:pPr lvl="1"/>
            <a:endParaRPr lang="fr-FR" sz="3200" dirty="0"/>
          </a:p>
          <a:p>
            <a:r>
              <a:rPr lang="fr-FR" sz="3200" dirty="0"/>
              <a:t>2) Mesure des résistances d’isolement</a:t>
            </a:r>
          </a:p>
          <a:p>
            <a:pPr marL="285750" indent="-285750">
              <a:buFontTx/>
              <a:buChar char="-"/>
            </a:pPr>
            <a:endParaRPr lang="fr-FR" sz="3200" dirty="0"/>
          </a:p>
          <a:p>
            <a:r>
              <a:rPr lang="fr-FR" sz="3200" dirty="0"/>
              <a:t>3) Essais de continuité des conducteurs de terre (PE)</a:t>
            </a:r>
          </a:p>
          <a:p>
            <a:pPr marL="285750" indent="-285750">
              <a:buFontTx/>
              <a:buChar char="-"/>
            </a:pPr>
            <a:endParaRPr lang="fr-FR" sz="3200" dirty="0"/>
          </a:p>
          <a:p>
            <a:r>
              <a:rPr lang="fr-FR" sz="3200" dirty="0"/>
              <a:t>4) Essais des différentiels (si nécessaire)</a:t>
            </a:r>
          </a:p>
          <a:p>
            <a:pPr marL="285750" indent="-285750">
              <a:buFontTx/>
              <a:buChar char="-"/>
            </a:pPr>
            <a:endParaRPr lang="fr-FR" sz="3200" dirty="0"/>
          </a:p>
          <a:p>
            <a:r>
              <a:rPr lang="fr-FR" sz="3200" dirty="0"/>
              <a:t>5) Mise sous tension progressive et contrôle de l’ordre des phases</a:t>
            </a:r>
          </a:p>
          <a:p>
            <a:pPr marL="285750" indent="-285750">
              <a:buFontTx/>
              <a:buChar char="-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117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934255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1) INSPECTION VISUELLE :</a:t>
            </a:r>
          </a:p>
          <a:p>
            <a:endParaRPr lang="fr-FR" dirty="0"/>
          </a:p>
          <a:p>
            <a:r>
              <a:rPr lang="fr-FR" dirty="0"/>
              <a:t>L’inspection visuelle préalable à la mise sous tension a pour but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De vérifier la conformité aux normes des appareils électriques</a:t>
            </a:r>
          </a:p>
          <a:p>
            <a:pPr marL="285750" indent="-285750">
              <a:buFontTx/>
              <a:buChar char="-"/>
            </a:pPr>
            <a:r>
              <a:rPr lang="fr-FR" dirty="0"/>
              <a:t>De vérifier le choix des matériels et la relation section des conducteurs/calibre de la protection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De vérifier l’absence de dommage visible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0448ED-1825-47CB-84FA-9F595F00E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4486275"/>
            <a:ext cx="1924050" cy="2371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70D4664-6CAB-4672-BF9F-A8AE016C6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"/>
          <a:stretch/>
        </p:blipFill>
        <p:spPr>
          <a:xfrm>
            <a:off x="0" y="3586578"/>
            <a:ext cx="6096000" cy="32714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FA6762-24F1-43C7-A97D-6333956F4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70" y="3886386"/>
            <a:ext cx="1847850" cy="24765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2050" name="Picture 2" descr="Mise en page 1">
            <a:extLst>
              <a:ext uri="{FF2B5EF4-FFF2-40B4-BE49-F238E27FC236}">
                <a16:creationId xmlns:a16="http://schemas.microsoft.com/office/drawing/2014/main" id="{408C66BB-9A88-4D95-9E79-AD0DC823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932037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2) MESURE DES RESISTANCES D’ISOLEMENT :</a:t>
            </a:r>
          </a:p>
          <a:p>
            <a:endParaRPr lang="fr-FR" dirty="0"/>
          </a:p>
          <a:p>
            <a:r>
              <a:rPr lang="fr-FR" dirty="0"/>
              <a:t>Avec le temps, l’isolement entre les conducteurs actifs et la carcasse métallique, la terre, ou entre</a:t>
            </a:r>
          </a:p>
          <a:p>
            <a:r>
              <a:rPr lang="fr-FR" dirty="0"/>
              <a:t>Conducteurs actifs entre eux se dégrade.</a:t>
            </a:r>
          </a:p>
          <a:p>
            <a:r>
              <a:rPr lang="fr-FR" dirty="0"/>
              <a:t>Cela peut entraîner des déclenchements intempestifs, ou des situations dangereuses.</a:t>
            </a:r>
          </a:p>
          <a:p>
            <a:endParaRPr lang="fr-FR" dirty="0"/>
          </a:p>
          <a:p>
            <a:r>
              <a:rPr lang="fr-FR" dirty="0"/>
              <a:t>La NFC15 100 préconise un contrôle périodique de la résistance d’isolement:</a:t>
            </a:r>
          </a:p>
          <a:p>
            <a:pPr marL="285750" indent="-285750">
              <a:buFontTx/>
              <a:buChar char="-"/>
            </a:pPr>
            <a:r>
              <a:rPr lang="fr-FR" dirty="0"/>
              <a:t>Entre les conducteurs actifs et la terre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2050" name="Picture 2" descr="Mise en page 1">
            <a:extLst>
              <a:ext uri="{FF2B5EF4-FFF2-40B4-BE49-F238E27FC236}">
                <a16:creationId xmlns:a16="http://schemas.microsoft.com/office/drawing/2014/main" id="{408C66BB-9A88-4D95-9E79-AD0DC823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3510BC-B8C2-4904-99C9-4A7760C40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5" t="46107" r="72691" b="33051"/>
          <a:stretch/>
        </p:blipFill>
        <p:spPr>
          <a:xfrm>
            <a:off x="79899" y="5428695"/>
            <a:ext cx="2157274" cy="14293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11B1B7-1BEC-40AA-936A-77FAFE7BD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72" t="8761" r="4685" b="43368"/>
          <a:stretch/>
        </p:blipFill>
        <p:spPr>
          <a:xfrm>
            <a:off x="4160669" y="4514295"/>
            <a:ext cx="2654423" cy="2343705"/>
          </a:xfrm>
          <a:prstGeom prst="rect">
            <a:avLst/>
          </a:prstGeom>
        </p:spPr>
      </p:pic>
      <p:pic>
        <p:nvPicPr>
          <p:cNvPr id="3074" name="Picture 2" descr="Pourquoi et comment mesurer l'isolement électrique">
            <a:extLst>
              <a:ext uri="{FF2B5EF4-FFF2-40B4-BE49-F238E27FC236}">
                <a16:creationId xmlns:a16="http://schemas.microsoft.com/office/drawing/2014/main" id="{4DDC605F-6168-4924-ACEE-EDF61C79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05" y="4726250"/>
            <a:ext cx="2419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E1ECB3-8EAF-4C4B-8242-7D0221A16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196" y="2478466"/>
            <a:ext cx="2104309" cy="3000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04BCCB-457F-4006-BDB0-ABF5962D86AB}"/>
              </a:ext>
            </a:extLst>
          </p:cNvPr>
          <p:cNvSpPr txBox="1"/>
          <p:nvPr/>
        </p:nvSpPr>
        <p:spPr>
          <a:xfrm>
            <a:off x="257453" y="3429000"/>
            <a:ext cx="5491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== &gt; Utilisation d’un </a:t>
            </a:r>
            <a:r>
              <a:rPr lang="fr-FR" sz="2800" b="1" dirty="0" err="1">
                <a:solidFill>
                  <a:srgbClr val="FF0000"/>
                </a:solidFill>
              </a:rPr>
              <a:t>Megohmmètre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5D3E40-C8F4-4991-BEC7-C3664ED54088}"/>
              </a:ext>
            </a:extLst>
          </p:cNvPr>
          <p:cNvSpPr txBox="1"/>
          <p:nvPr/>
        </p:nvSpPr>
        <p:spPr>
          <a:xfrm>
            <a:off x="79899" y="417250"/>
            <a:ext cx="682347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2) MESURE DES RESISTANCES D’ISOLEMENT :</a:t>
            </a:r>
          </a:p>
          <a:p>
            <a:endParaRPr lang="fr-FR" dirty="0"/>
          </a:p>
          <a:p>
            <a:r>
              <a:rPr lang="fr-FR" dirty="0"/>
              <a:t>La mesure d’isolement s’effectue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Hors tension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Avec les EPI</a:t>
            </a:r>
          </a:p>
          <a:p>
            <a:endParaRPr lang="fr-FR" dirty="0"/>
          </a:p>
          <a:p>
            <a:r>
              <a:rPr lang="fr-FR" dirty="0"/>
              <a:t>La norme impose la nature et</a:t>
            </a:r>
          </a:p>
          <a:p>
            <a:r>
              <a:rPr lang="fr-FR" dirty="0"/>
              <a:t>la valeur de la tension de test, </a:t>
            </a:r>
          </a:p>
          <a:p>
            <a:r>
              <a:rPr lang="fr-FR" dirty="0"/>
              <a:t>ainsi que les exigences d’isolement.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6B3090-4AE0-4796-822B-7C9E4511E3B8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2050" name="Picture 2" descr="Mise en page 1">
            <a:extLst>
              <a:ext uri="{FF2B5EF4-FFF2-40B4-BE49-F238E27FC236}">
                <a16:creationId xmlns:a16="http://schemas.microsoft.com/office/drawing/2014/main" id="{408C66BB-9A88-4D95-9E79-AD0DC823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DDF5C0-C204-45A9-9C7D-506B2FF0A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7658" r="5015" b="13585"/>
          <a:stretch/>
        </p:blipFill>
        <p:spPr>
          <a:xfrm>
            <a:off x="5900262" y="3664100"/>
            <a:ext cx="6291738" cy="3160451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D37E4F7-AB3B-4A28-93D5-4A5D16F07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02835"/>
              </p:ext>
            </p:extLst>
          </p:nvPr>
        </p:nvGraphicFramePr>
        <p:xfrm>
          <a:off x="3531584" y="1441300"/>
          <a:ext cx="60161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1091746971"/>
                    </a:ext>
                  </a:extLst>
                </a:gridCol>
                <a:gridCol w="1882066">
                  <a:extLst>
                    <a:ext uri="{9D8B030D-6E8A-4147-A177-3AD203B41FA5}">
                      <a16:colId xmlns:a16="http://schemas.microsoft.com/office/drawing/2014/main" val="2642931279"/>
                    </a:ext>
                  </a:extLst>
                </a:gridCol>
                <a:gridCol w="2189825">
                  <a:extLst>
                    <a:ext uri="{9D8B030D-6E8A-4147-A177-3AD203B41FA5}">
                      <a16:colId xmlns:a16="http://schemas.microsoft.com/office/drawing/2014/main" val="80912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Tension nominale du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Tension d’essai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Résistance minimale d’isolement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1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 V - 50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250 </a:t>
                      </a:r>
                      <a:r>
                        <a:rPr lang="fr-FR" b="1" dirty="0" err="1"/>
                        <a:t>Vdc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0,25 M</a:t>
                      </a:r>
                      <a:r>
                        <a:rPr lang="el-GR" b="1" dirty="0"/>
                        <a:t>Ω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2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51 V - 500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500 </a:t>
                      </a:r>
                      <a:r>
                        <a:rPr lang="fr-FR" b="1" dirty="0" err="1"/>
                        <a:t>Vdc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0,5 M</a:t>
                      </a:r>
                      <a:r>
                        <a:rPr lang="el-GR" b="1" dirty="0"/>
                        <a:t>Ω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3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501 V – 1000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1000 </a:t>
                      </a:r>
                      <a:r>
                        <a:rPr lang="fr-FR" b="1" dirty="0" err="1"/>
                        <a:t>Vdc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1 M</a:t>
                      </a:r>
                      <a:r>
                        <a:rPr lang="el-GR" b="1" dirty="0"/>
                        <a:t>Ω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098641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CBF3C2B0-ADF5-4AA9-A2B0-3A3D409AEABB}"/>
              </a:ext>
            </a:extLst>
          </p:cNvPr>
          <p:cNvSpPr txBox="1"/>
          <p:nvPr/>
        </p:nvSpPr>
        <p:spPr>
          <a:xfrm>
            <a:off x="257453" y="3429000"/>
            <a:ext cx="5491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== &gt; Utilisation d’un </a:t>
            </a:r>
            <a:r>
              <a:rPr lang="fr-FR" sz="2800" b="1" dirty="0" err="1">
                <a:solidFill>
                  <a:srgbClr val="FF0000"/>
                </a:solidFill>
              </a:rPr>
              <a:t>Megohmmètre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3E06122-60B1-42B0-8301-64258055B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866" y="3952220"/>
            <a:ext cx="2104309" cy="30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F11A5DE-C63C-48C9-B78A-82949C7B7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8" t="23333" r="37577" b="27334"/>
          <a:stretch/>
        </p:blipFill>
        <p:spPr>
          <a:xfrm>
            <a:off x="86556" y="1178777"/>
            <a:ext cx="9409176" cy="485550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84BD57-D3F1-4CB8-A58D-7BABA2DDAC9F}"/>
              </a:ext>
            </a:extLst>
          </p:cNvPr>
          <p:cNvSpPr txBox="1"/>
          <p:nvPr/>
        </p:nvSpPr>
        <p:spPr>
          <a:xfrm>
            <a:off x="79899" y="417250"/>
            <a:ext cx="682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2) MESURE DES RESISTANCES D’ISOLEMENT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A7B9C1-A70E-4F93-AD54-FC38AA4A42B0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5" name="Picture 2" descr="Mise en page 1">
            <a:extLst>
              <a:ext uri="{FF2B5EF4-FFF2-40B4-BE49-F238E27FC236}">
                <a16:creationId xmlns:a16="http://schemas.microsoft.com/office/drawing/2014/main" id="{C65FBDFB-D631-4E30-96C7-508AEE79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9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176164-E2A2-476E-8983-96B3BDB1C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0" t="22933" r="37825" b="27066"/>
          <a:stretch/>
        </p:blipFill>
        <p:spPr>
          <a:xfrm>
            <a:off x="524526" y="1352364"/>
            <a:ext cx="9021397" cy="471830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48571B-73A2-4C0E-A957-18860D7811FE}"/>
              </a:ext>
            </a:extLst>
          </p:cNvPr>
          <p:cNvSpPr txBox="1"/>
          <p:nvPr/>
        </p:nvSpPr>
        <p:spPr>
          <a:xfrm>
            <a:off x="79899" y="417250"/>
            <a:ext cx="682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2) MESURE DES RESISTANCES D’ISOLEMENT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47FA70-8120-4662-A7F4-884B523A71EC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7" name="Picture 2" descr="Mise en page 1">
            <a:extLst>
              <a:ext uri="{FF2B5EF4-FFF2-40B4-BE49-F238E27FC236}">
                <a16:creationId xmlns:a16="http://schemas.microsoft.com/office/drawing/2014/main" id="{77149121-19B6-4708-84AC-49BDBD23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6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185CE8-C7DF-4720-903B-C340844E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2" t="22524" r="37590" b="26990"/>
          <a:stretch/>
        </p:blipFill>
        <p:spPr>
          <a:xfrm>
            <a:off x="1313893" y="1544714"/>
            <a:ext cx="8259377" cy="43411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7BC7E39-5D1C-4460-9530-81A90D6B6535}"/>
              </a:ext>
            </a:extLst>
          </p:cNvPr>
          <p:cNvSpPr txBox="1"/>
          <p:nvPr/>
        </p:nvSpPr>
        <p:spPr>
          <a:xfrm>
            <a:off x="79899" y="417250"/>
            <a:ext cx="682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2) MESURE DES RESISTANCES D’ISOLEMENT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C3A9BB-B397-4098-B95C-F9D0C9685383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6" name="Picture 2" descr="Mise en page 1">
            <a:extLst>
              <a:ext uri="{FF2B5EF4-FFF2-40B4-BE49-F238E27FC236}">
                <a16:creationId xmlns:a16="http://schemas.microsoft.com/office/drawing/2014/main" id="{F511FEAF-6AE1-41D2-B191-D1D3B319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6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07AAA8B-6EF9-4AC6-A42A-6FAC1200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0" t="22395" r="37086" b="26861"/>
          <a:stretch/>
        </p:blipFill>
        <p:spPr>
          <a:xfrm>
            <a:off x="923276" y="1535836"/>
            <a:ext cx="8691239" cy="45608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6D35C1-5A5C-48BF-A226-D2400A4BEB4F}"/>
              </a:ext>
            </a:extLst>
          </p:cNvPr>
          <p:cNvSpPr txBox="1"/>
          <p:nvPr/>
        </p:nvSpPr>
        <p:spPr>
          <a:xfrm>
            <a:off x="79899" y="417250"/>
            <a:ext cx="682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2) MESURE DES RESISTANCES D’ISOLEMENT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D463BD-E5BD-4633-B77C-2D63F4149C10}"/>
              </a:ext>
            </a:extLst>
          </p:cNvPr>
          <p:cNvSpPr txBox="1"/>
          <p:nvPr/>
        </p:nvSpPr>
        <p:spPr>
          <a:xfrm>
            <a:off x="6899846" y="33449"/>
            <a:ext cx="529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HORS TENSION, ARMOIRE CONDAMNEE</a:t>
            </a:r>
          </a:p>
        </p:txBody>
      </p:sp>
      <p:pic>
        <p:nvPicPr>
          <p:cNvPr id="6" name="Picture 2" descr="Mise en page 1">
            <a:extLst>
              <a:ext uri="{FF2B5EF4-FFF2-40B4-BE49-F238E27FC236}">
                <a16:creationId xmlns:a16="http://schemas.microsoft.com/office/drawing/2014/main" id="{5DF52927-E558-463D-BE14-AE1C3AE2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495114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314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544</Words>
  <Application>Microsoft Office PowerPoint</Application>
  <PresentationFormat>Grand écran</PresentationFormat>
  <Paragraphs>93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FRANCIS CANAT</dc:creator>
  <cp:lastModifiedBy>PIERRE FRANCIS CANAT</cp:lastModifiedBy>
  <cp:revision>10</cp:revision>
  <dcterms:created xsi:type="dcterms:W3CDTF">2022-02-03T09:29:55Z</dcterms:created>
  <dcterms:modified xsi:type="dcterms:W3CDTF">2022-02-08T10:17:24Z</dcterms:modified>
</cp:coreProperties>
</file>